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2833B65-13E7-4A22-9FC4-C8618AA9F35B}">
  <a:tblStyle styleId="{E2833B65-13E7-4A22-9FC4-C8618AA9F35B}" styleName="Table_0"/>
  <a:tblStyle styleId="{84B956D8-231E-46BD-8387-CAEB4B2B7A97}"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1FBA3CA-923B-4DE1-B22A-E31B0E65A9E2}"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5976DFC-22E8-42E5-B6D1-AD8BFE55AAC2}"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9D1F660-3B0F-40F0-ACFE-8CE801BD3398}"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29A795C-7B1A-4F9A-99C9-469CA3B382B7}" styleName="Table_5"/>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4" autoAdjust="0"/>
  </p:normalViewPr>
  <p:slideViewPr>
    <p:cSldViewPr snapToGrid="0">
      <p:cViewPr varScale="1">
        <p:scale>
          <a:sx n="48" d="100"/>
          <a:sy n="48" d="100"/>
        </p:scale>
        <p:origin x="-200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 xmlns:p14="http://schemas.microsoft.com/office/powerpoint/2010/main" val="20654076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We are Group 22 and our project is the Android Electro Cardio. I am Jeffrey Frye, I am Jonathan Gibson, I am Michael Sun, and I am Jay Wang.</a:t>
            </a:r>
          </a:p>
        </p:txBody>
      </p:sp>
    </p:spTree>
    <p:extLst>
      <p:ext uri="{BB962C8B-B14F-4D97-AF65-F5344CB8AC3E}">
        <p14:creationId xmlns="" xmlns:p14="http://schemas.microsoft.com/office/powerpoint/2010/main" val="395090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rtl="0">
              <a:spcBef>
                <a:spcPts val="0"/>
              </a:spcBef>
              <a:buNone/>
            </a:pPr>
            <a:r>
              <a:rPr lang="en"/>
              <a:t>Since in the end, we won’t actually be using the entire Launchpad, we have to connect external push buttons that will be used for the simulator. So we are using a simple pull-up configuration for the switches. We combated the bouncing of the switch by adding a capacitor. Using the equation for an RC circuit, our time constant is about 3.3ms. The capacitor is considered charged after about 17ms. When the button is pressed and the switch is closed, the voltage across the capacitor is discharged through the switch to ground. Since there is little resistance, this happens quickly. When the switch is released and open, the capacitor is charged via the 33k resistor and should take about 17ms to charge back up to the supply voltage. Any spikes from bouncing contacts are absorbed by the RC circuit. </a:t>
            </a:r>
          </a:p>
          <a:p>
            <a:pPr lvl="0" rtl="0">
              <a:spcBef>
                <a:spcPts val="0"/>
              </a:spcBef>
              <a:buNone/>
            </a:pPr>
            <a:r>
              <a:rPr lang="en"/>
              <a:t>Initially, we intended on having one button scroll down the list, while a second button would actually tell the microprocessor to send the signal. But, we were basically running out of available interrupts and timers that we could use for this second button to function reliably. So instead, a signal is always being sent, just when the main button is pressed, it switches to the next signal.</a:t>
            </a:r>
          </a:p>
        </p:txBody>
      </p:sp>
    </p:spTree>
    <p:extLst>
      <p:ext uri="{BB962C8B-B14F-4D97-AF65-F5344CB8AC3E}">
        <p14:creationId xmlns="" xmlns:p14="http://schemas.microsoft.com/office/powerpoint/2010/main" val="352909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The LCD screen will serve the purpose of allowing the user to see the names of the various heart rate signals available to send from the simulator. The topmost signal will be scrolling so the user can view the entire label, and it’ll have a dash next to it. By pressing the push button, the user can change what’s on the display so the 2nd and 3rd signal labels are visible. Then, the signal will be sent through the rest of the system. The one we picked out is a 16x2 character LCD from Ebay and can run off of 3.3 volts. Using a microcontroller with limited pins, we can reduce the amount of pins required to communicate with the LCD from 11 to 7 if we use 4 bit mode. In 4 bit mode, we first send the upper four bits and then the lower four bits. This enables us to send 8 bit data by using 4 pins instead of 8. The interfacing of the LCD screen with the microcontroller is pretty simple.</a:t>
            </a:r>
          </a:p>
        </p:txBody>
      </p:sp>
    </p:spTree>
    <p:extLst>
      <p:ext uri="{BB962C8B-B14F-4D97-AF65-F5344CB8AC3E}">
        <p14:creationId xmlns="" xmlns:p14="http://schemas.microsoft.com/office/powerpoint/2010/main" val="44741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To output an analog heart rate signal using the individual signal’s data from the online database, we had to think of a method since this MSP430 did not have a digital to analog converter on board. We decided to use pulse width modulation as an alternative to a DAC. The MSP430 outputs the PWM signal, which are variable duty cycle square-waves with 3.3V amplitude. The resolution will be just 8 bits, giving 2^8 = 256 possible PWM widths. To realize the analog signal, we pass the signal through a second order low-pass filter to filter out the frequencies above about 80 Hz. Then we do a couple voltage dividers to attenuate the signal to about 5mV.</a:t>
            </a:r>
          </a:p>
        </p:txBody>
      </p:sp>
    </p:spTree>
    <p:extLst>
      <p:ext uri="{BB962C8B-B14F-4D97-AF65-F5344CB8AC3E}">
        <p14:creationId xmlns="" xmlns:p14="http://schemas.microsoft.com/office/powerpoint/2010/main" val="378041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Since the MSP430 we are using only has up to 16KB of flash memory and 512 bytes of RAM, we knew we needed external storage since there’s more than 300 data points per second for each signal. We attempted to use an SD card and would store about 30 seconds of data for each signal. In testing, we were never able to get the microcontroller to read the data from the card, just write to the card, but that’s not necessary for our project. So what we ended up doing is saving a couple periods of the signal into the flash memory of the MSP430 and just repeat that signal over and over again.</a:t>
            </a:r>
          </a:p>
        </p:txBody>
      </p:sp>
    </p:spTree>
    <p:extLst>
      <p:ext uri="{BB962C8B-B14F-4D97-AF65-F5344CB8AC3E}">
        <p14:creationId xmlns="" xmlns:p14="http://schemas.microsoft.com/office/powerpoint/2010/main" val="248919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165203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Jonathan; The analog-front captures the electrical charges emitted through the skin during every heartbeat. We are designing a 3 electrode system. Typically medical grade ecg systems use 12 electrodes which allows you to view the ecg signal from multiple perspectives. The design of the analog front end is made from a few stages; the instrumentation amplifier which is the input, a low pass filter, a high pass filter, notch filter, and a gain amplifier.</a:t>
            </a:r>
          </a:p>
        </p:txBody>
      </p:sp>
    </p:spTree>
    <p:extLst>
      <p:ext uri="{BB962C8B-B14F-4D97-AF65-F5344CB8AC3E}">
        <p14:creationId xmlns="" xmlns:p14="http://schemas.microsoft.com/office/powerpoint/2010/main" val="211761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Jonathan</a:t>
            </a:r>
          </a:p>
        </p:txBody>
      </p:sp>
    </p:spTree>
    <p:extLst>
      <p:ext uri="{BB962C8B-B14F-4D97-AF65-F5344CB8AC3E}">
        <p14:creationId xmlns="" xmlns:p14="http://schemas.microsoft.com/office/powerpoint/2010/main" val="295811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
              <a:t>Jay</a:t>
            </a:r>
            <a:br>
              <a:rPr lang="en"/>
            </a:br>
            <a:r>
              <a:rPr lang="en"/>
              <a:t>A typical ECG signal consists of a P wave, a QRS complex, a T wave, and a U wave. They can be viewed as a time-varying voltage source. When we measure the ECG signal, we place electrodes at multiple places on the body surface across a pair of electrodes. Between a pair of electrodes we called it a lead. A different lead views the heart from different angles. For this project, we used a 3-lead ECG system. </a:t>
            </a:r>
          </a:p>
          <a:p>
            <a:pPr>
              <a:spcBef>
                <a:spcPts val="0"/>
              </a:spcBef>
              <a:buNone/>
            </a:pPr>
            <a:endParaRPr/>
          </a:p>
        </p:txBody>
      </p:sp>
    </p:spTree>
    <p:extLst>
      <p:ext uri="{BB962C8B-B14F-4D97-AF65-F5344CB8AC3E}">
        <p14:creationId xmlns="" xmlns:p14="http://schemas.microsoft.com/office/powerpoint/2010/main" val="89839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This is a power spectra of ECG signal, muscle noise and motion artifact based on an average of 150 beats. We used a bandpass filter passes frequencies within 0.05 Hz to 40 Hz. Unfortunately, the signal and noise may share the same frequency range such as the muscle noise and drift in DC offsets due to patient movement. A muscle potential across a human’s biceps should yield approximately 10 mV, whereas the ECG should be approximately 1 mV.</a:t>
            </a:r>
          </a:p>
        </p:txBody>
      </p:sp>
    </p:spTree>
    <p:extLst>
      <p:ext uri="{BB962C8B-B14F-4D97-AF65-F5344CB8AC3E}">
        <p14:creationId xmlns="" xmlns:p14="http://schemas.microsoft.com/office/powerpoint/2010/main" val="273569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Therefore we used instrumentation amplifier to remove such noises. Also, when we measure the ECG by connecting two electrodes on the right and left hand. A 60 Hz magnetic field could be pickup by the lead wires. The ECG signal detected by the sensor on the electrodes would be accompanied by a large AC common-mode component up to 1.5 V and muscle noise. Therefore, a very high CMRR is very essential for Instrumentation Amplifier. The part we choose is INA128. It has high CMR, about 120 dB at the gain of 100. It is available in 8-pin plastic DIP which it is good for testing on the breadboard.</a:t>
            </a:r>
          </a:p>
        </p:txBody>
      </p:sp>
    </p:spTree>
    <p:extLst>
      <p:ext uri="{BB962C8B-B14F-4D97-AF65-F5344CB8AC3E}">
        <p14:creationId xmlns="" xmlns:p14="http://schemas.microsoft.com/office/powerpoint/2010/main" val="11222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Jeff</a:t>
            </a:r>
          </a:p>
        </p:txBody>
      </p:sp>
    </p:spTree>
    <p:extLst>
      <p:ext uri="{BB962C8B-B14F-4D97-AF65-F5344CB8AC3E}">
        <p14:creationId xmlns="" xmlns:p14="http://schemas.microsoft.com/office/powerpoint/2010/main" val="352911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Jonathan  bandwidth, gain, importance of low pass filter to our project</a:t>
            </a:r>
          </a:p>
          <a:p>
            <a:pPr>
              <a:spcBef>
                <a:spcPts val="0"/>
              </a:spcBef>
              <a:buNone/>
            </a:pPr>
            <a:endParaRPr/>
          </a:p>
        </p:txBody>
      </p:sp>
    </p:spTree>
    <p:extLst>
      <p:ext uri="{BB962C8B-B14F-4D97-AF65-F5344CB8AC3E}">
        <p14:creationId xmlns="" xmlns:p14="http://schemas.microsoft.com/office/powerpoint/2010/main" val="396086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Jonathan  bandwidth, gain, importance of high pass filter to our project</a:t>
            </a:r>
          </a:p>
          <a:p>
            <a:pPr rtl="0">
              <a:spcBef>
                <a:spcPts val="0"/>
              </a:spcBef>
              <a:buNone/>
            </a:pPr>
            <a:r>
              <a:rPr lang="en"/>
              <a:t>Bullet 1: Currently we are using a 0.1 Hz cutoff frequency in our design. After doing more research we found that we should be using 0.05 Hz as the cut-off frequency. This will allow us to capture the ST segment of the ECG signal. Using this cutoff frequency for the high pass filter along with using the 150 Hz cutoff frequency from the low pass filter is called diagnostic mode. The other mode that we could have chosen is monitor mode where the cut off frequency for the high pass filter is set at 0.5 Hz or 1 Hz and the low pass filter is set to 40 Hz. So in diagnostic mode you get a better resolution of the signal compared to monitor mode. Right now we are only building the diagnostic mode filter but if we get that filter working properly we may consider building the monitor mode filter and you will be able to select between the different modes.</a:t>
            </a:r>
          </a:p>
          <a:p>
            <a:pPr>
              <a:spcBef>
                <a:spcPts val="0"/>
              </a:spcBef>
              <a:buNone/>
            </a:pPr>
            <a:endParaRPr/>
          </a:p>
        </p:txBody>
      </p:sp>
    </p:spTree>
    <p:extLst>
      <p:ext uri="{BB962C8B-B14F-4D97-AF65-F5344CB8AC3E}">
        <p14:creationId xmlns="" xmlns:p14="http://schemas.microsoft.com/office/powerpoint/2010/main" val="371409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This is the Notch filter circuit we design to filtered out the 60Hz power interference.</a:t>
            </a:r>
          </a:p>
        </p:txBody>
      </p:sp>
    </p:spTree>
    <p:extLst>
      <p:ext uri="{BB962C8B-B14F-4D97-AF65-F5344CB8AC3E}">
        <p14:creationId xmlns="" xmlns:p14="http://schemas.microsoft.com/office/powerpoint/2010/main" val="202759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Unfortunately, in our design we only have a 1st order Notch filter. It gave us about 3dB loss at frequency of 63Hz. The power interference is still too large to eliminated. In the end, we added a digital filter to filter out all the extra noises.</a:t>
            </a:r>
          </a:p>
        </p:txBody>
      </p:sp>
    </p:spTree>
    <p:extLst>
      <p:ext uri="{BB962C8B-B14F-4D97-AF65-F5344CB8AC3E}">
        <p14:creationId xmlns="" xmlns:p14="http://schemas.microsoft.com/office/powerpoint/2010/main" val="54903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Jonathan</a:t>
            </a:r>
          </a:p>
          <a:p>
            <a:pPr>
              <a:spcBef>
                <a:spcPts val="0"/>
              </a:spcBef>
              <a:buNone/>
            </a:pPr>
            <a:r>
              <a:rPr lang="en"/>
              <a:t>In order to make the ECG signal viewable, we amplified the ECG signal to approximately 1V Peak which required the total gain of 1000. In addition to that, the ADC we are using is only capable of taking any analog signal between 0 to 5V. We built a summing amplifier that gave the desired signal offset which boost up the signal to positive range only.</a:t>
            </a:r>
          </a:p>
        </p:txBody>
      </p:sp>
    </p:spTree>
    <p:extLst>
      <p:ext uri="{BB962C8B-B14F-4D97-AF65-F5344CB8AC3E}">
        <p14:creationId xmlns="" xmlns:p14="http://schemas.microsoft.com/office/powerpoint/2010/main" val="299405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Jonathan</a:t>
            </a:r>
          </a:p>
        </p:txBody>
      </p:sp>
    </p:spTree>
    <p:extLst>
      <p:ext uri="{BB962C8B-B14F-4D97-AF65-F5344CB8AC3E}">
        <p14:creationId xmlns="" xmlns:p14="http://schemas.microsoft.com/office/powerpoint/2010/main" val="3518853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The ADC should not be sampled at a rate less than 120 Hz. We decided to use the built in ADC from the Atmel ATtiny85 because it is programmable and the price is cheaper than a normal ADC chip. The Atmel ATtiny85 takes about 100 microseconds to read an analog input, so the maximum reading rate is about 10,000 times a second. </a:t>
            </a:r>
          </a:p>
        </p:txBody>
      </p:sp>
    </p:spTree>
    <p:extLst>
      <p:ext uri="{BB962C8B-B14F-4D97-AF65-F5344CB8AC3E}">
        <p14:creationId xmlns="" xmlns:p14="http://schemas.microsoft.com/office/powerpoint/2010/main" val="2809309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rtl="0">
              <a:lnSpc>
                <a:spcPct val="115000"/>
              </a:lnSpc>
              <a:spcBef>
                <a:spcPts val="0"/>
              </a:spcBef>
              <a:buNone/>
            </a:pPr>
            <a:r>
              <a:rPr lang="en"/>
              <a:t>Atmel ATtiny85 is the microcontroller we used to transmit the ECG signal to mobile app. The reasons we choose this microcontroller chip is because we can apply 5V to turn on. The instrumentation amplifier and op amps we used in analog front can also be turned on by applying 5V. Meaning this simplified the power management of our circuit. ATtiny85 is capable of doing serial communication, and also 6 I/O ports will be sufficient for our usage. The ADC takes 1 port and Bluetooth transmission takes 2 ports. We programmed this chip with Arduino UNO board as in system programming. The coding language is the same as the Arduino UNO board. At first, we used the UNO board as prototype. (However, I burned ATtiny chip on Sunday afternoon. I got the chip last night but I don’t want to risk my chance and modify what’s already working. So today, we will be doing the demo with Arduino UNO.)</a:t>
            </a:r>
          </a:p>
        </p:txBody>
      </p:sp>
    </p:spTree>
    <p:extLst>
      <p:ext uri="{BB962C8B-B14F-4D97-AF65-F5344CB8AC3E}">
        <p14:creationId xmlns="" xmlns:p14="http://schemas.microsoft.com/office/powerpoint/2010/main" val="6460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We added the Digital Filter with Arduino coding. The filter we used is median filter. We used a window size of three with one entry immediately preceding and following each entry because there is no entry preceding the first value, the first value is repeated, as with the last value. </a:t>
            </a:r>
          </a:p>
        </p:txBody>
      </p:sp>
    </p:spTree>
    <p:extLst>
      <p:ext uri="{BB962C8B-B14F-4D97-AF65-F5344CB8AC3E}">
        <p14:creationId xmlns="" xmlns:p14="http://schemas.microsoft.com/office/powerpoint/2010/main" val="2465014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This is our filtered signal after running through the median filter. The signal did get a lot better. But the downside of using this filter is that sometime it filtered out the peak value if there’s only one sample at the peak. This filter can only be used to clean up noisy signals by suppressing small (fast) signals changes while passing bigger (slow) signal changes.</a:t>
            </a:r>
          </a:p>
        </p:txBody>
      </p:sp>
    </p:spTree>
    <p:extLst>
      <p:ext uri="{BB962C8B-B14F-4D97-AF65-F5344CB8AC3E}">
        <p14:creationId xmlns="" xmlns:p14="http://schemas.microsoft.com/office/powerpoint/2010/main" val="394165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Jeff</a:t>
            </a:r>
          </a:p>
        </p:txBody>
      </p:sp>
    </p:spTree>
    <p:extLst>
      <p:ext uri="{BB962C8B-B14F-4D97-AF65-F5344CB8AC3E}">
        <p14:creationId xmlns="" xmlns:p14="http://schemas.microsoft.com/office/powerpoint/2010/main" val="198193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Jay</a:t>
            </a:r>
            <a:endParaRPr lang="en" dirty="0"/>
          </a:p>
          <a:p>
            <a:pPr>
              <a:spcBef>
                <a:spcPts val="0"/>
              </a:spcBef>
              <a:buNone/>
            </a:pPr>
            <a:r>
              <a:rPr lang="en" dirty="0"/>
              <a:t>The Bluetooth module we are using is </a:t>
            </a:r>
            <a:r>
              <a:rPr lang="en" dirty="0" smtClean="0"/>
              <a:t>the</a:t>
            </a:r>
            <a:r>
              <a:rPr lang="en" baseline="0" dirty="0" smtClean="0"/>
              <a:t> HC-06. It </a:t>
            </a:r>
            <a:r>
              <a:rPr lang="en-US" baseline="0" dirty="0" smtClean="0"/>
              <a:t>is programmable. We can modify the baud rate, name of the device to the serial monitor using </a:t>
            </a:r>
            <a:r>
              <a:rPr lang="en-US" baseline="0" dirty="0" err="1" smtClean="0"/>
              <a:t>ATCommands</a:t>
            </a:r>
            <a:r>
              <a:rPr lang="en-US" baseline="0" dirty="0" smtClean="0"/>
              <a:t>, and it is c</a:t>
            </a:r>
            <a:r>
              <a:rPr lang="en" dirty="0" smtClean="0"/>
              <a:t>ompatible </a:t>
            </a:r>
            <a:r>
              <a:rPr lang="en" dirty="0"/>
              <a:t>with an Arduino device. It only </a:t>
            </a:r>
            <a:r>
              <a:rPr lang="en" dirty="0" smtClean="0"/>
              <a:t>supports </a:t>
            </a:r>
            <a:r>
              <a:rPr lang="en" dirty="0"/>
              <a:t>Bluetooth </a:t>
            </a:r>
            <a:r>
              <a:rPr lang="en" dirty="0" smtClean="0"/>
              <a:t>Version 2.1</a:t>
            </a:r>
            <a:r>
              <a:rPr lang="en" dirty="0"/>
              <a:t>. We used the bluetooth with backboard for prototype. It allows us to both send and receive the TTL data via Bluetooth to the mobile device. </a:t>
            </a:r>
          </a:p>
        </p:txBody>
      </p:sp>
    </p:spTree>
    <p:extLst>
      <p:ext uri="{BB962C8B-B14F-4D97-AF65-F5344CB8AC3E}">
        <p14:creationId xmlns="" xmlns:p14="http://schemas.microsoft.com/office/powerpoint/2010/main" val="136184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Jay</a:t>
            </a:r>
          </a:p>
          <a:p>
            <a:pPr>
              <a:spcBef>
                <a:spcPts val="0"/>
              </a:spcBef>
              <a:buNone/>
            </a:pPr>
            <a:r>
              <a:rPr lang="en"/>
              <a:t>This is the PCB for attiny and bluetooth.</a:t>
            </a:r>
          </a:p>
        </p:txBody>
      </p:sp>
    </p:spTree>
    <p:extLst>
      <p:ext uri="{BB962C8B-B14F-4D97-AF65-F5344CB8AC3E}">
        <p14:creationId xmlns="" xmlns:p14="http://schemas.microsoft.com/office/powerpoint/2010/main" val="3027428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Jonathan</a:t>
            </a:r>
          </a:p>
        </p:txBody>
      </p:sp>
    </p:spTree>
    <p:extLst>
      <p:ext uri="{BB962C8B-B14F-4D97-AF65-F5344CB8AC3E}">
        <p14:creationId xmlns="" xmlns:p14="http://schemas.microsoft.com/office/powerpoint/2010/main" val="3181656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Jonathan  Add block diagram for power for each subsystem</a:t>
            </a:r>
          </a:p>
        </p:txBody>
      </p:sp>
    </p:spTree>
    <p:extLst>
      <p:ext uri="{BB962C8B-B14F-4D97-AF65-F5344CB8AC3E}">
        <p14:creationId xmlns="" xmlns:p14="http://schemas.microsoft.com/office/powerpoint/2010/main" val="4135058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Michael</a:t>
            </a:r>
          </a:p>
          <a:p>
            <a:pPr rtl="0">
              <a:spcBef>
                <a:spcPts val="0"/>
              </a:spcBef>
              <a:buNone/>
            </a:pPr>
            <a:r>
              <a:rPr lang="en"/>
              <a:t>    Pretty straight forward, when the application is started, if the users Android device does not support Bluetooth, the application will just exit. </a:t>
            </a:r>
          </a:p>
          <a:p>
            <a:pPr rtl="0">
              <a:spcBef>
                <a:spcPts val="0"/>
              </a:spcBef>
              <a:buNone/>
            </a:pPr>
            <a:endParaRPr/>
          </a:p>
          <a:p>
            <a:pPr rtl="0">
              <a:spcBef>
                <a:spcPts val="0"/>
              </a:spcBef>
              <a:buNone/>
            </a:pPr>
            <a:r>
              <a:rPr lang="en"/>
              <a:t>    If Bluetooth is supported, the user can scan for nearby Bluetooth devices, which will be displayed in a list. </a:t>
            </a:r>
          </a:p>
          <a:p>
            <a:pPr>
              <a:spcBef>
                <a:spcPts val="0"/>
              </a:spcBef>
              <a:buNone/>
            </a:pPr>
            <a:r>
              <a:rPr lang="en"/>
              <a:t>    The user can then tap the Bluetooth module to pair the devices. Once they are paired, the user can navigate to the HeartRateActivity screen, which will receive heart rate data and display it.</a:t>
            </a:r>
          </a:p>
        </p:txBody>
      </p:sp>
    </p:spTree>
    <p:extLst>
      <p:ext uri="{BB962C8B-B14F-4D97-AF65-F5344CB8AC3E}">
        <p14:creationId xmlns="" xmlns:p14="http://schemas.microsoft.com/office/powerpoint/2010/main" val="28238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Michael</a:t>
            </a:r>
          </a:p>
          <a:p>
            <a:pPr rtl="0">
              <a:spcBef>
                <a:spcPts val="0"/>
              </a:spcBef>
              <a:buNone/>
            </a:pPr>
            <a:r>
              <a:rPr lang="en"/>
              <a:t>    This is the Main Activity Screen, the Bluetooth On/Off buttons are self explanatory. </a:t>
            </a:r>
          </a:p>
          <a:p>
            <a:pPr rtl="0">
              <a:spcBef>
                <a:spcPts val="0"/>
              </a:spcBef>
              <a:buNone/>
            </a:pPr>
            <a:endParaRPr/>
          </a:p>
          <a:p>
            <a:pPr rtl="0">
              <a:spcBef>
                <a:spcPts val="0"/>
              </a:spcBef>
              <a:buNone/>
            </a:pPr>
            <a:r>
              <a:rPr lang="en"/>
              <a:t>    Scan For Devices button will look for nearby Bluetooth devices which will populate the list view where users can tap on the device to pair them up. It will prompt the user for a pin code. </a:t>
            </a:r>
          </a:p>
          <a:p>
            <a:pPr rtl="0">
              <a:spcBef>
                <a:spcPts val="0"/>
              </a:spcBef>
              <a:buNone/>
            </a:pPr>
            <a:endParaRPr/>
          </a:p>
          <a:p>
            <a:pPr>
              <a:spcBef>
                <a:spcPts val="0"/>
              </a:spcBef>
              <a:buNone/>
            </a:pPr>
            <a:r>
              <a:rPr lang="en"/>
              <a:t>    Paired Devices button will display a list of devices that are currently paired with the Android.</a:t>
            </a:r>
          </a:p>
        </p:txBody>
      </p:sp>
    </p:spTree>
    <p:extLst>
      <p:ext uri="{BB962C8B-B14F-4D97-AF65-F5344CB8AC3E}">
        <p14:creationId xmlns="" xmlns:p14="http://schemas.microsoft.com/office/powerpoint/2010/main" val="653084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Michael</a:t>
            </a:r>
          </a:p>
          <a:p>
            <a:pPr lvl="0" rtl="0">
              <a:spcBef>
                <a:spcPts val="0"/>
              </a:spcBef>
              <a:buNone/>
            </a:pPr>
            <a:r>
              <a:rPr lang="en"/>
              <a:t>    This is the Main Activity Screen, the Bluetooth On/Off buttons are self explanatory. </a:t>
            </a:r>
          </a:p>
          <a:p>
            <a:pPr lvl="0" rtl="0">
              <a:spcBef>
                <a:spcPts val="0"/>
              </a:spcBef>
              <a:buNone/>
            </a:pPr>
            <a:endParaRPr/>
          </a:p>
          <a:p>
            <a:pPr lvl="0" rtl="0">
              <a:spcBef>
                <a:spcPts val="0"/>
              </a:spcBef>
              <a:buNone/>
            </a:pPr>
            <a:r>
              <a:rPr lang="en"/>
              <a:t>    Scan For Devices button will look for nearby Bluetooth devices which will populate the list view where users can tap on the device to pair them up. It will prompt the user for a pin code. </a:t>
            </a:r>
          </a:p>
          <a:p>
            <a:pPr lvl="0" rtl="0">
              <a:spcBef>
                <a:spcPts val="0"/>
              </a:spcBef>
              <a:buNone/>
            </a:pPr>
            <a:endParaRPr/>
          </a:p>
          <a:p>
            <a:pPr lvl="0" rtl="0">
              <a:spcBef>
                <a:spcPts val="0"/>
              </a:spcBef>
              <a:buNone/>
            </a:pPr>
            <a:r>
              <a:rPr lang="en"/>
              <a:t>    Paired Devices button will display a list of devices that are currently paired with the Android.</a:t>
            </a:r>
          </a:p>
        </p:txBody>
      </p:sp>
    </p:spTree>
    <p:extLst>
      <p:ext uri="{BB962C8B-B14F-4D97-AF65-F5344CB8AC3E}">
        <p14:creationId xmlns="" xmlns:p14="http://schemas.microsoft.com/office/powerpoint/2010/main" val="257314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Michael</a:t>
            </a:r>
          </a:p>
          <a:p>
            <a:pPr rtl="0">
              <a:spcBef>
                <a:spcPts val="0"/>
              </a:spcBef>
              <a:buNone/>
            </a:pPr>
            <a:r>
              <a:rPr lang="en"/>
              <a:t>    We need a separate thread for the Android and the Bluetooth module to pair up because forming a connection can block a thread for a significant amount of time. This thread takes in a BluetoothDevice as a parameter and uses it to create a BluetoothSocket. The main User Interface thread should never be blocked. </a:t>
            </a:r>
          </a:p>
          <a:p>
            <a:pPr rtl="0">
              <a:spcBef>
                <a:spcPts val="0"/>
              </a:spcBef>
              <a:buNone/>
            </a:pPr>
            <a:endParaRPr/>
          </a:p>
          <a:p>
            <a:pPr rtl="0">
              <a:spcBef>
                <a:spcPts val="0"/>
              </a:spcBef>
              <a:buNone/>
            </a:pPr>
            <a:r>
              <a:rPr lang="en"/>
              <a:t>    The socket is what Bluetooth uses to transfer data between devices.</a:t>
            </a:r>
          </a:p>
          <a:p>
            <a:pPr rtl="0">
              <a:spcBef>
                <a:spcPts val="0"/>
              </a:spcBef>
              <a:buNone/>
            </a:pPr>
            <a:endParaRPr/>
          </a:p>
          <a:p>
            <a:pPr rtl="0">
              <a:spcBef>
                <a:spcPts val="0"/>
              </a:spcBef>
              <a:buNone/>
            </a:pPr>
            <a:r>
              <a:rPr lang="en"/>
              <a:t>    Transferring data is time-intensive and can block the thread, so that needs to be in another thread as well. This thread requires a BluetoothSocket as a parameter and creates an InputStream and OutputStream. </a:t>
            </a:r>
          </a:p>
          <a:p>
            <a:pPr rtl="0">
              <a:spcBef>
                <a:spcPts val="0"/>
              </a:spcBef>
              <a:buNone/>
            </a:pPr>
            <a:endParaRPr/>
          </a:p>
          <a:p>
            <a:pPr rtl="0">
              <a:spcBef>
                <a:spcPts val="0"/>
              </a:spcBef>
              <a:buNone/>
            </a:pPr>
            <a:r>
              <a:rPr lang="en"/>
              <a:t>    The InputStream allows us to receive data in real time and process it to display the heartrate</a:t>
            </a:r>
          </a:p>
          <a:p>
            <a:pPr rtl="0">
              <a:spcBef>
                <a:spcPts val="0"/>
              </a:spcBef>
              <a:buNone/>
            </a:pPr>
            <a:endParaRPr/>
          </a:p>
          <a:p>
            <a:pPr>
              <a:spcBef>
                <a:spcPts val="0"/>
              </a:spcBef>
              <a:buNone/>
            </a:pPr>
            <a:endParaRPr/>
          </a:p>
        </p:txBody>
      </p:sp>
    </p:spTree>
    <p:extLst>
      <p:ext uri="{BB962C8B-B14F-4D97-AF65-F5344CB8AC3E}">
        <p14:creationId xmlns="" xmlns:p14="http://schemas.microsoft.com/office/powerpoint/2010/main" val="2563020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Micheal</a:t>
            </a:r>
          </a:p>
        </p:txBody>
      </p:sp>
    </p:spTree>
    <p:extLst>
      <p:ext uri="{BB962C8B-B14F-4D97-AF65-F5344CB8AC3E}">
        <p14:creationId xmlns="" xmlns:p14="http://schemas.microsoft.com/office/powerpoint/2010/main" val="4081752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Michael</a:t>
            </a:r>
          </a:p>
        </p:txBody>
      </p:sp>
    </p:spTree>
    <p:extLst>
      <p:ext uri="{BB962C8B-B14F-4D97-AF65-F5344CB8AC3E}">
        <p14:creationId xmlns="" xmlns:p14="http://schemas.microsoft.com/office/powerpoint/2010/main" val="35996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Jeff</a:t>
            </a:r>
          </a:p>
        </p:txBody>
      </p:sp>
    </p:spTree>
    <p:extLst>
      <p:ext uri="{BB962C8B-B14F-4D97-AF65-F5344CB8AC3E}">
        <p14:creationId xmlns="" xmlns:p14="http://schemas.microsoft.com/office/powerpoint/2010/main" val="1924595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Michael</a:t>
            </a:r>
          </a:p>
          <a:p>
            <a:pPr rtl="0">
              <a:spcBef>
                <a:spcPts val="0"/>
              </a:spcBef>
              <a:buNone/>
            </a:pPr>
            <a:endParaRPr/>
          </a:p>
          <a:p>
            <a:pPr>
              <a:spcBef>
                <a:spcPts val="0"/>
              </a:spcBef>
              <a:buNone/>
            </a:pPr>
            <a:endParaRPr/>
          </a:p>
        </p:txBody>
      </p:sp>
    </p:spTree>
    <p:extLst>
      <p:ext uri="{BB962C8B-B14F-4D97-AF65-F5344CB8AC3E}">
        <p14:creationId xmlns="" xmlns:p14="http://schemas.microsoft.com/office/powerpoint/2010/main" val="4229721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Michael</a:t>
            </a:r>
          </a:p>
          <a:p>
            <a:pPr>
              <a:spcBef>
                <a:spcPts val="0"/>
              </a:spcBef>
              <a:buNone/>
            </a:pPr>
            <a:r>
              <a:rPr lang="en"/>
              <a:t>Grey are partial responsibilities</a:t>
            </a:r>
          </a:p>
        </p:txBody>
      </p:sp>
    </p:spTree>
    <p:extLst>
      <p:ext uri="{BB962C8B-B14F-4D97-AF65-F5344CB8AC3E}">
        <p14:creationId xmlns="" xmlns:p14="http://schemas.microsoft.com/office/powerpoint/2010/main" val="193041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266649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Jeff</a:t>
            </a:r>
            <a:br>
              <a:rPr lang="en"/>
            </a:br>
            <a:r>
              <a:rPr lang="en"/>
              <a:t>This is the overall system block diagram. We will break it down into the individual subsystems and go into more depth.</a:t>
            </a:r>
          </a:p>
        </p:txBody>
      </p:sp>
    </p:spTree>
    <p:extLst>
      <p:ext uri="{BB962C8B-B14F-4D97-AF65-F5344CB8AC3E}">
        <p14:creationId xmlns="" xmlns:p14="http://schemas.microsoft.com/office/powerpoint/2010/main" val="177984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The first subsystem of our electrocardiography reader is the Heart Rate Simulator. Since the heart rate signal needs to create realistic heart signals and real time signals from people cannot be used for safety reasons, the signals must be simulated. The goal for this subsystem is to read in data files from an online database and output an authentic heart rate signal. This heart rate signal will then be sent to the next subsystem to be read.</a:t>
            </a:r>
          </a:p>
        </p:txBody>
      </p:sp>
    </p:spTree>
    <p:extLst>
      <p:ext uri="{BB962C8B-B14F-4D97-AF65-F5344CB8AC3E}">
        <p14:creationId xmlns="" xmlns:p14="http://schemas.microsoft.com/office/powerpoint/2010/main" val="229736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Here is the overall block diagram for the Heart Rate Simulator. I’ll start by discussing the MIT/BIH Data.</a:t>
            </a:r>
          </a:p>
        </p:txBody>
      </p:sp>
    </p:spTree>
    <p:extLst>
      <p:ext uri="{BB962C8B-B14F-4D97-AF65-F5344CB8AC3E}">
        <p14:creationId xmlns="" xmlns:p14="http://schemas.microsoft.com/office/powerpoint/2010/main" val="184368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PhysioBank is an online source with several databases mainly developed at MIT and have been made available to the research community. We can choose a record and a time frame to view and can see the electrocardiogram and output the signal as a text document to show the time and voltage at each interval. The three signals we are using for the simulator are from the Normal Sinus Rhythm, Arrhythmia, and QT Databases. The last two signals are slower and more irregular since we wanted to test not a normal person’s signal. These have the QT interval with the humps much higher than that of a normal signal and will be fairly obvious when they are shown during the demo.</a:t>
            </a:r>
          </a:p>
        </p:txBody>
      </p:sp>
    </p:spTree>
    <p:extLst>
      <p:ext uri="{BB962C8B-B14F-4D97-AF65-F5344CB8AC3E}">
        <p14:creationId xmlns="" xmlns:p14="http://schemas.microsoft.com/office/powerpoint/2010/main" val="268994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Jeff</a:t>
            </a:r>
          </a:p>
          <a:p>
            <a:pPr>
              <a:spcBef>
                <a:spcPts val="0"/>
              </a:spcBef>
              <a:buNone/>
            </a:pPr>
            <a:r>
              <a:rPr lang="en"/>
              <a:t>The chosen microcontroller must have enough pins to be able to communicate with push buttons and a 16x2 LCD screen and any external memory. So with this microcontroller having 20 pins, that is enough for our project. Since we are going to be testing several different signals, with more than 300 data points per second, none of the microcontrollers we looked at had enough memory so we did not really put the memory space as a major factor when picking a microcontroller. All members in our group have already had experience programming the launchpad in our embedded systems class and are familiar with Code Composer Studio. Using the Launchpad makes it much easier to code and test this subsystem of our project. Once the microprocessor is on the PCB, it’s very simple to load and test a new program.</a:t>
            </a:r>
          </a:p>
        </p:txBody>
      </p:sp>
    </p:spTree>
    <p:extLst>
      <p:ext uri="{BB962C8B-B14F-4D97-AF65-F5344CB8AC3E}">
        <p14:creationId xmlns="" xmlns:p14="http://schemas.microsoft.com/office/powerpoint/2010/main" val="114378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4724400" y="0"/>
            <a:ext cx="3012140" cy="6854063"/>
          </a:xfrm>
          <a:custGeom>
            <a:avLst/>
            <a:gdLst/>
            <a:ahLst/>
            <a:cxnLst/>
            <a:rect l="0" t="0" r="0" b="0"/>
            <a:pathLst>
              <a:path w="3012141" h="6854064" extrusionOk="0">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lIns="91425" tIns="45700" rIns="91425" bIns="45700" anchor="ctr" anchorCtr="0">
            <a:noAutofit/>
          </a:bodyPr>
          <a:lstStyle/>
          <a:p>
            <a:pPr>
              <a:spcBef>
                <a:spcPts val="0"/>
              </a:spcBef>
              <a:buNone/>
            </a:pPr>
            <a:endParaRPr/>
          </a:p>
        </p:txBody>
      </p:sp>
      <p:grpSp>
        <p:nvGrpSpPr>
          <p:cNvPr id="11" name="Shape 11"/>
          <p:cNvGrpSpPr/>
          <p:nvPr/>
        </p:nvGrpSpPr>
        <p:grpSpPr>
          <a:xfrm>
            <a:off x="4571999" y="0"/>
            <a:ext cx="4546600" cy="6857999"/>
            <a:chOff x="1447" y="0"/>
            <a:chExt cx="2863" cy="4319"/>
          </a:xfrm>
        </p:grpSpPr>
        <p:sp>
          <p:nvSpPr>
            <p:cNvPr id="12" name="Shape 12"/>
            <p:cNvSpPr/>
            <p:nvPr/>
          </p:nvSpPr>
          <p:spPr>
            <a:xfrm>
              <a:off x="1447" y="0"/>
              <a:ext cx="1885" cy="4319"/>
            </a:xfrm>
            <a:custGeom>
              <a:avLst/>
              <a:gdLst/>
              <a:ahLst/>
              <a:cxnLst/>
              <a:rect l="0" t="0" r="0" b="0"/>
              <a:pathLst>
                <a:path w="1886" h="4320" extrusionOk="0">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1559" y="0"/>
              <a:ext cx="1978" cy="4319"/>
            </a:xfrm>
            <a:custGeom>
              <a:avLst/>
              <a:gdLst/>
              <a:ahLst/>
              <a:cxnLst/>
              <a:rect l="0" t="0" r="0" b="0"/>
              <a:pathLst>
                <a:path w="1979" h="4320" extrusionOk="0">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2090" y="0"/>
              <a:ext cx="1805" cy="4319"/>
            </a:xfrm>
            <a:custGeom>
              <a:avLst/>
              <a:gdLst/>
              <a:ahLst/>
              <a:cxnLst/>
              <a:rect l="0" t="0" r="0" b="0"/>
              <a:pathLst>
                <a:path w="1806" h="4320" extrusionOk="0">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2463" y="0"/>
              <a:ext cx="1847" cy="4319"/>
            </a:xfrm>
            <a:custGeom>
              <a:avLst/>
              <a:gdLst/>
              <a:ahLst/>
              <a:cxnLst/>
              <a:rect l="0" t="0" r="0" b="0"/>
              <a:pathLst>
                <a:path w="1848" h="4320" extrusionOk="0">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lIns="91425" tIns="45700" rIns="91425" bIns="45700" anchor="t" anchorCtr="0">
              <a:noAutofit/>
            </a:bodyPr>
            <a:lstStyle/>
            <a:p>
              <a:pPr>
                <a:spcBef>
                  <a:spcPts val="0"/>
                </a:spcBef>
                <a:buNone/>
              </a:pPr>
              <a:endParaRPr/>
            </a:p>
          </p:txBody>
        </p:sp>
      </p:grpSp>
      <p:sp>
        <p:nvSpPr>
          <p:cNvPr id="16" name="Shape 16"/>
          <p:cNvSpPr txBox="1">
            <a:spLocks noGrp="1"/>
          </p:cNvSpPr>
          <p:nvPr>
            <p:ph type="ctrTitle"/>
          </p:nvPr>
        </p:nvSpPr>
        <p:spPr>
          <a:xfrm>
            <a:off x="685800" y="995251"/>
            <a:ext cx="5258700" cy="1544700"/>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7" name="Shape 17"/>
          <p:cNvSpPr txBox="1">
            <a:spLocks noGrp="1"/>
          </p:cNvSpPr>
          <p:nvPr>
            <p:ph type="subTitle" idx="1"/>
          </p:nvPr>
        </p:nvSpPr>
        <p:spPr>
          <a:xfrm>
            <a:off x="685800" y="2648555"/>
            <a:ext cx="5258700" cy="1030200"/>
          </a:xfrm>
          <a:prstGeom prst="rect">
            <a:avLst/>
          </a:prstGeom>
        </p:spPr>
        <p:txBody>
          <a:bodyPr lIns="91425" tIns="91425" rIns="91425" b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8" name="Shape 1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rot="-5400000">
            <a:off x="6281180" y="3995181"/>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21" name="Shape 2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5400000">
            <a:off x="6281180" y="3995181"/>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a:endParaRPr/>
          </a:p>
        </p:txBody>
      </p:sp>
      <p:sp>
        <p:nvSpPr>
          <p:cNvPr id="27" name="Shape 27"/>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p:nvPr/>
        </p:nvSpPr>
        <p:spPr>
          <a:xfrm rot="-5400000">
            <a:off x="6281180" y="3995181"/>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0"/>
              </a:spcBef>
              <a:buClr>
                <a:schemeClr val="dk1"/>
              </a:buClr>
              <a:buSzPct val="100000"/>
              <a:buNone/>
              <a:defRPr sz="1800" b="1">
                <a:solidFill>
                  <a:schemeClr val="dk1"/>
                </a:solidFill>
              </a:defRPr>
            </a:lvl1pPr>
          </a:lstStyle>
          <a:p>
            <a:endParaRPr/>
          </a:p>
        </p:txBody>
      </p:sp>
      <p:sp>
        <p:nvSpPr>
          <p:cNvPr id="36" name="Shape 36"/>
          <p:cNvSpPr/>
          <p:nvPr/>
        </p:nvSpPr>
        <p:spPr>
          <a:xfrm rot="10800000">
            <a:off x="7938258" y="0"/>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rot="5400000">
            <a:off x="1657077" y="-1657077"/>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8" name="Shape 3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p:nvPr/>
        </p:nvSpPr>
        <p:spPr>
          <a:xfrm rot="-5400000">
            <a:off x="6281180" y="3995181"/>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41" name="Shape 4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2338102"/>
            <a:ext cx="1205741"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www.android-graphview.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685800" y="766600"/>
            <a:ext cx="5695799" cy="1126200"/>
          </a:xfrm>
          <a:prstGeom prst="rect">
            <a:avLst/>
          </a:prstGeom>
        </p:spPr>
        <p:txBody>
          <a:bodyPr lIns="91425" tIns="91425" rIns="91425" bIns="91425" anchor="b" anchorCtr="0">
            <a:noAutofit/>
          </a:bodyPr>
          <a:lstStyle/>
          <a:p>
            <a:pPr>
              <a:spcBef>
                <a:spcPts val="0"/>
              </a:spcBef>
              <a:buNone/>
            </a:pPr>
            <a:r>
              <a:rPr lang="en"/>
              <a:t>Android Electro Cardio Monitor</a:t>
            </a:r>
          </a:p>
        </p:txBody>
      </p:sp>
      <p:sp>
        <p:nvSpPr>
          <p:cNvPr id="44" name="Shape 44"/>
          <p:cNvSpPr txBox="1">
            <a:spLocks noGrp="1"/>
          </p:cNvSpPr>
          <p:nvPr>
            <p:ph type="subTitle" idx="1"/>
          </p:nvPr>
        </p:nvSpPr>
        <p:spPr>
          <a:xfrm>
            <a:off x="685800" y="2695585"/>
            <a:ext cx="7772400" cy="1974600"/>
          </a:xfrm>
          <a:prstGeom prst="rect">
            <a:avLst/>
          </a:prstGeom>
        </p:spPr>
        <p:txBody>
          <a:bodyPr lIns="91425" tIns="91425" rIns="91425" bIns="91425" anchor="t" anchorCtr="0">
            <a:noAutofit/>
          </a:bodyPr>
          <a:lstStyle/>
          <a:p>
            <a:pPr rtl="0">
              <a:spcBef>
                <a:spcPts val="0"/>
              </a:spcBef>
              <a:buNone/>
            </a:pPr>
            <a:r>
              <a:rPr lang="en"/>
              <a:t>Jeffrey Frye - EE</a:t>
            </a:r>
          </a:p>
          <a:p>
            <a:pPr rtl="0">
              <a:spcBef>
                <a:spcPts val="0"/>
              </a:spcBef>
              <a:buNone/>
            </a:pPr>
            <a:r>
              <a:rPr lang="en"/>
              <a:t>Jonathan Gibson - EE</a:t>
            </a:r>
          </a:p>
          <a:p>
            <a:pPr rtl="0">
              <a:spcBef>
                <a:spcPts val="0"/>
              </a:spcBef>
              <a:buNone/>
            </a:pPr>
            <a:r>
              <a:rPr lang="en"/>
              <a:t>Michael Sun - CpE</a:t>
            </a:r>
          </a:p>
          <a:p>
            <a:pPr>
              <a:spcBef>
                <a:spcPts val="0"/>
              </a:spcBef>
              <a:buNone/>
            </a:pPr>
            <a:r>
              <a:rPr lang="en"/>
              <a:t>Cheng-Chieh (Jay) Wang - EE</a:t>
            </a:r>
          </a:p>
        </p:txBody>
      </p:sp>
      <p:sp>
        <p:nvSpPr>
          <p:cNvPr id="45" name="Shape 45"/>
          <p:cNvSpPr txBox="1">
            <a:spLocks noGrp="1"/>
          </p:cNvSpPr>
          <p:nvPr>
            <p:ph type="subTitle" idx="2"/>
          </p:nvPr>
        </p:nvSpPr>
        <p:spPr>
          <a:xfrm>
            <a:off x="685800" y="1892800"/>
            <a:ext cx="7677299" cy="905699"/>
          </a:xfrm>
          <a:prstGeom prst="rect">
            <a:avLst/>
          </a:prstGeom>
        </p:spPr>
        <p:txBody>
          <a:bodyPr lIns="91425" tIns="91425" rIns="91425" bIns="91425" anchor="t" anchorCtr="0">
            <a:noAutofit/>
          </a:bodyPr>
          <a:lstStyle/>
          <a:p>
            <a:pPr lvl="0" rtl="0">
              <a:spcBef>
                <a:spcPts val="0"/>
              </a:spcBef>
              <a:buNone/>
            </a:pPr>
            <a:r>
              <a:rPr lang="en" sz="1600" dirty="0"/>
              <a:t>Group 22</a:t>
            </a:r>
          </a:p>
        </p:txBody>
      </p:sp>
      <p:pic>
        <p:nvPicPr>
          <p:cNvPr id="46" name="Shape 46"/>
          <p:cNvPicPr preferRelativeResize="0"/>
          <p:nvPr/>
        </p:nvPicPr>
        <p:blipFill>
          <a:blip r:embed="rId3">
            <a:alphaModFix/>
          </a:blip>
          <a:stretch>
            <a:fillRect/>
          </a:stretch>
        </p:blipFill>
        <p:spPr>
          <a:xfrm>
            <a:off x="1531875" y="4771101"/>
            <a:ext cx="3086100" cy="1143000"/>
          </a:xfrm>
          <a:prstGeom prst="rect">
            <a:avLst/>
          </a:prstGeom>
          <a:noFill/>
          <a:ln>
            <a:noFill/>
          </a:ln>
        </p:spPr>
      </p:pic>
      <p:sp>
        <p:nvSpPr>
          <p:cNvPr id="6" name="TextBox 5"/>
          <p:cNvSpPr txBox="1"/>
          <p:nvPr/>
        </p:nvSpPr>
        <p:spPr>
          <a:xfrm>
            <a:off x="397565" y="6202017"/>
            <a:ext cx="4772195" cy="369332"/>
          </a:xfrm>
          <a:prstGeom prst="rect">
            <a:avLst/>
          </a:prstGeom>
          <a:noFill/>
        </p:spPr>
        <p:txBody>
          <a:bodyPr wrap="square" rtlCol="0">
            <a:spAutoFit/>
          </a:bodyPr>
          <a:lstStyle/>
          <a:p>
            <a:r>
              <a:rPr lang="en-US" sz="1800" dirty="0" smtClean="0"/>
              <a:t>Sponsored by: CECS Alumni Chapter ($150)</a:t>
            </a:r>
            <a:endParaRPr lang="en-US"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Push Buttons</a:t>
            </a:r>
          </a:p>
        </p:txBody>
      </p:sp>
      <p:sp>
        <p:nvSpPr>
          <p:cNvPr id="104" name="Shape 10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Simple pull-up configuration</a:t>
            </a:r>
          </a:p>
          <a:p>
            <a:pPr marL="457200" lvl="0" indent="-419100" rtl="0">
              <a:spcBef>
                <a:spcPts val="0"/>
              </a:spcBef>
              <a:buClr>
                <a:schemeClr val="dk2"/>
              </a:buClr>
              <a:buSzPct val="100000"/>
              <a:buFont typeface="Arial"/>
              <a:buChar char="●"/>
            </a:pPr>
            <a:r>
              <a:rPr lang="en"/>
              <a:t>Simple circuit for debouncing</a:t>
            </a:r>
          </a:p>
          <a:p>
            <a:pPr marL="457200" lvl="0" indent="-419100" rtl="0">
              <a:spcBef>
                <a:spcPts val="0"/>
              </a:spcBef>
              <a:buClr>
                <a:schemeClr val="dk2"/>
              </a:buClr>
              <a:buSzPct val="100000"/>
              <a:buFont typeface="Arial"/>
              <a:buChar char="●"/>
            </a:pPr>
            <a:r>
              <a:rPr lang="en"/>
              <a:t>Using time constant of 3.3ms</a:t>
            </a:r>
          </a:p>
          <a:p>
            <a:pPr lvl="0" rtl="0">
              <a:spcBef>
                <a:spcPts val="0"/>
              </a:spcBef>
              <a:buNone/>
            </a:pPr>
            <a:endParaRPr/>
          </a:p>
        </p:txBody>
      </p:sp>
      <p:pic>
        <p:nvPicPr>
          <p:cNvPr id="105" name="Shape 105"/>
          <p:cNvPicPr preferRelativeResize="0"/>
          <p:nvPr/>
        </p:nvPicPr>
        <p:blipFill>
          <a:blip r:embed="rId3">
            <a:alphaModFix/>
          </a:blip>
          <a:stretch>
            <a:fillRect/>
          </a:stretch>
        </p:blipFill>
        <p:spPr>
          <a:xfrm>
            <a:off x="2193275" y="3464487"/>
            <a:ext cx="4757449" cy="3103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47"/>
            <a:ext cx="8229600" cy="942299"/>
          </a:xfrm>
          <a:prstGeom prst="rect">
            <a:avLst/>
          </a:prstGeom>
        </p:spPr>
        <p:txBody>
          <a:bodyPr lIns="91425" tIns="91425" rIns="91425" bIns="91425" anchor="b" anchorCtr="0">
            <a:noAutofit/>
          </a:bodyPr>
          <a:lstStyle/>
          <a:p>
            <a:pPr>
              <a:spcBef>
                <a:spcPts val="0"/>
              </a:spcBef>
              <a:buNone/>
            </a:pPr>
            <a:r>
              <a:rPr lang="en"/>
              <a:t>LCD Screen</a:t>
            </a:r>
          </a:p>
        </p:txBody>
      </p:sp>
      <p:sp>
        <p:nvSpPr>
          <p:cNvPr id="111" name="Shape 111"/>
          <p:cNvSpPr txBox="1">
            <a:spLocks noGrp="1"/>
          </p:cNvSpPr>
          <p:nvPr>
            <p:ph type="body" idx="1"/>
          </p:nvPr>
        </p:nvSpPr>
        <p:spPr>
          <a:xfrm>
            <a:off x="457200" y="1216950"/>
            <a:ext cx="8229600" cy="53507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Allow user to scroll through options using external push buttons and select which heart rate test signal to send.</a:t>
            </a:r>
          </a:p>
          <a:p>
            <a:pPr marL="457200" lvl="0" indent="-419100" rtl="0">
              <a:spcBef>
                <a:spcPts val="0"/>
              </a:spcBef>
              <a:buClr>
                <a:schemeClr val="dk2"/>
              </a:buClr>
              <a:buSzPct val="100000"/>
              <a:buFont typeface="Arial"/>
              <a:buChar char="●"/>
            </a:pPr>
            <a:r>
              <a:rPr lang="en"/>
              <a:t>3.3 V</a:t>
            </a:r>
          </a:p>
          <a:p>
            <a:pPr marL="457200" lvl="0" indent="-419100" rtl="0">
              <a:spcBef>
                <a:spcPts val="0"/>
              </a:spcBef>
              <a:buClr>
                <a:schemeClr val="dk2"/>
              </a:buClr>
              <a:buSzPct val="100000"/>
              <a:buFont typeface="Arial"/>
              <a:buChar char="●"/>
            </a:pPr>
            <a:r>
              <a:rPr lang="en"/>
              <a:t>16x2 characters</a:t>
            </a:r>
          </a:p>
          <a:p>
            <a:pPr marL="457200" lvl="0" indent="-419100" rtl="0">
              <a:spcBef>
                <a:spcPts val="0"/>
              </a:spcBef>
              <a:buClr>
                <a:schemeClr val="dk2"/>
              </a:buClr>
              <a:buSzPct val="100000"/>
              <a:buFont typeface="Arial"/>
              <a:buChar char="●"/>
            </a:pPr>
            <a:r>
              <a:rPr lang="en"/>
              <a:t>Send data in 4-bit mode</a:t>
            </a:r>
          </a:p>
        </p:txBody>
      </p:sp>
      <p:pic>
        <p:nvPicPr>
          <p:cNvPr id="112" name="Shape 112"/>
          <p:cNvPicPr preferRelativeResize="0"/>
          <p:nvPr/>
        </p:nvPicPr>
        <p:blipFill>
          <a:blip r:embed="rId3">
            <a:alphaModFix/>
          </a:blip>
          <a:stretch>
            <a:fillRect/>
          </a:stretch>
        </p:blipFill>
        <p:spPr>
          <a:xfrm>
            <a:off x="2367350" y="4443175"/>
            <a:ext cx="4409298" cy="2016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Pulse Width Modulation</a:t>
            </a:r>
          </a:p>
        </p:txBody>
      </p:sp>
      <p:sp>
        <p:nvSpPr>
          <p:cNvPr id="118" name="Shape 118"/>
          <p:cNvSpPr txBox="1">
            <a:spLocks noGrp="1"/>
          </p:cNvSpPr>
          <p:nvPr>
            <p:ph type="body" idx="1"/>
          </p:nvPr>
        </p:nvSpPr>
        <p:spPr>
          <a:xfrm>
            <a:off x="457200" y="1417650"/>
            <a:ext cx="8229600" cy="49677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We use pulse width modulation (PWM) to act as a DAC.</a:t>
            </a:r>
          </a:p>
          <a:p>
            <a:pPr marL="457200" lvl="0" indent="-381000" rtl="0">
              <a:spcBef>
                <a:spcPts val="0"/>
              </a:spcBef>
              <a:buClr>
                <a:schemeClr val="dk2"/>
              </a:buClr>
              <a:buSzPct val="100000"/>
              <a:buFont typeface="Arial"/>
              <a:buChar char="●"/>
            </a:pPr>
            <a:r>
              <a:rPr lang="en" sz="2400"/>
              <a:t>The PWM signal outputs are variable duty cycle square waves with 3.3V amplitude.</a:t>
            </a:r>
          </a:p>
          <a:p>
            <a:pPr marL="457200" lvl="0" indent="-381000" rtl="0">
              <a:spcBef>
                <a:spcPts val="0"/>
              </a:spcBef>
              <a:buClr>
                <a:schemeClr val="dk2"/>
              </a:buClr>
              <a:buSzPct val="100000"/>
              <a:buFont typeface="Arial"/>
              <a:buChar char="●"/>
            </a:pPr>
            <a:r>
              <a:rPr lang="en" sz="2400"/>
              <a:t>Realizing D/A output from a PWM signal - analog low pass filter the PWM output to remove most of the high frequency components, leaving the DC component.</a:t>
            </a:r>
          </a:p>
        </p:txBody>
      </p:sp>
      <p:pic>
        <p:nvPicPr>
          <p:cNvPr id="119" name="Shape 119"/>
          <p:cNvPicPr preferRelativeResize="0"/>
          <p:nvPr/>
        </p:nvPicPr>
        <p:blipFill>
          <a:blip r:embed="rId3">
            <a:alphaModFix/>
          </a:blip>
          <a:stretch>
            <a:fillRect/>
          </a:stretch>
        </p:blipFill>
        <p:spPr>
          <a:xfrm>
            <a:off x="868850" y="3922525"/>
            <a:ext cx="7406299" cy="2462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External Storage</a:t>
            </a:r>
          </a:p>
        </p:txBody>
      </p:sp>
      <p:sp>
        <p:nvSpPr>
          <p:cNvPr id="125" name="Shape 12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MSP430 only has 16KB of flash memory.</a:t>
            </a:r>
          </a:p>
          <a:p>
            <a:pPr marL="457200" lvl="0" indent="-419100" rtl="0">
              <a:spcBef>
                <a:spcPts val="0"/>
              </a:spcBef>
              <a:buClr>
                <a:schemeClr val="dk2"/>
              </a:buClr>
              <a:buSzPct val="100000"/>
              <a:buFont typeface="Arial"/>
              <a:buChar char="●"/>
            </a:pPr>
            <a:r>
              <a:rPr lang="en"/>
              <a:t>Decided to use SD/MMC Card</a:t>
            </a:r>
          </a:p>
          <a:p>
            <a:pPr marL="457200" lvl="0" indent="-419100" rtl="0">
              <a:spcBef>
                <a:spcPts val="0"/>
              </a:spcBef>
              <a:buClr>
                <a:schemeClr val="dk2"/>
              </a:buClr>
              <a:buSzPct val="100000"/>
              <a:buFont typeface="Arial"/>
              <a:buChar char="●"/>
            </a:pPr>
            <a:r>
              <a:rPr lang="en"/>
              <a:t>Unable to get MSP430 to read from SD card</a:t>
            </a:r>
          </a:p>
          <a:p>
            <a:pPr marL="457200" lvl="0" indent="-419100">
              <a:spcBef>
                <a:spcPts val="0"/>
              </a:spcBef>
              <a:buClr>
                <a:schemeClr val="dk2"/>
              </a:buClr>
              <a:buSzPct val="100000"/>
              <a:buFont typeface="Arial"/>
              <a:buChar char="●"/>
            </a:pPr>
            <a:r>
              <a:rPr lang="en"/>
              <a:t>Alternate solution - repeat a few periods of each signal</a:t>
            </a:r>
          </a:p>
        </p:txBody>
      </p:sp>
      <p:pic>
        <p:nvPicPr>
          <p:cNvPr id="126" name="Shape 126"/>
          <p:cNvPicPr preferRelativeResize="0"/>
          <p:nvPr/>
        </p:nvPicPr>
        <p:blipFill>
          <a:blip r:embed="rId3">
            <a:alphaModFix/>
          </a:blip>
          <a:stretch>
            <a:fillRect/>
          </a:stretch>
        </p:blipFill>
        <p:spPr>
          <a:xfrm>
            <a:off x="2743850" y="4112525"/>
            <a:ext cx="3656275" cy="2455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Heart Rate Simulator PCB Layout</a:t>
            </a:r>
          </a:p>
        </p:txBody>
      </p:sp>
      <p:pic>
        <p:nvPicPr>
          <p:cNvPr id="132" name="Shape 132"/>
          <p:cNvPicPr preferRelativeResize="0"/>
          <p:nvPr/>
        </p:nvPicPr>
        <p:blipFill>
          <a:blip r:embed="rId3">
            <a:alphaModFix/>
          </a:blip>
          <a:stretch>
            <a:fillRect/>
          </a:stretch>
        </p:blipFill>
        <p:spPr>
          <a:xfrm>
            <a:off x="2139625" y="1417650"/>
            <a:ext cx="4864774" cy="49184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Analog-Front Design</a:t>
            </a:r>
          </a:p>
        </p:txBody>
      </p:sp>
      <p:sp>
        <p:nvSpPr>
          <p:cNvPr id="138" name="Shape 13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Instrumentation Amplifier</a:t>
            </a:r>
          </a:p>
          <a:p>
            <a:pPr marL="457200" lvl="0" indent="-419100" rtl="0">
              <a:spcBef>
                <a:spcPts val="0"/>
              </a:spcBef>
              <a:buClr>
                <a:schemeClr val="dk2"/>
              </a:buClr>
              <a:buSzPct val="100000"/>
              <a:buFont typeface="Arial"/>
              <a:buChar char="●"/>
            </a:pPr>
            <a:r>
              <a:rPr lang="en"/>
              <a:t>Low pass filter</a:t>
            </a:r>
          </a:p>
          <a:p>
            <a:pPr marL="457200" lvl="0" indent="-419100" rtl="0">
              <a:spcBef>
                <a:spcPts val="0"/>
              </a:spcBef>
              <a:buClr>
                <a:schemeClr val="dk2"/>
              </a:buClr>
              <a:buSzPct val="100000"/>
              <a:buFont typeface="Arial"/>
              <a:buChar char="●"/>
            </a:pPr>
            <a:r>
              <a:rPr lang="en"/>
              <a:t>High pass filter</a:t>
            </a:r>
          </a:p>
          <a:p>
            <a:pPr marL="457200" lvl="0" indent="-419100" rtl="0">
              <a:spcBef>
                <a:spcPts val="0"/>
              </a:spcBef>
              <a:buClr>
                <a:schemeClr val="dk2"/>
              </a:buClr>
              <a:buSzPct val="100000"/>
              <a:buFont typeface="Arial"/>
              <a:buChar char="●"/>
            </a:pPr>
            <a:r>
              <a:rPr lang="en"/>
              <a:t>Notch filter</a:t>
            </a:r>
          </a:p>
          <a:p>
            <a:pPr marL="457200" lvl="0" indent="-419100">
              <a:spcBef>
                <a:spcPts val="0"/>
              </a:spcBef>
              <a:buClr>
                <a:schemeClr val="dk2"/>
              </a:buClr>
              <a:buSzPct val="100000"/>
              <a:buFont typeface="Arial"/>
              <a:buChar char="●"/>
            </a:pPr>
            <a:r>
              <a:rPr lang="en"/>
              <a:t>Gain Amplifier</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spcBef>
                <a:spcPts val="600"/>
              </a:spcBef>
              <a:buNone/>
            </a:pPr>
            <a:r>
              <a:rPr lang="en" sz="3000" b="0"/>
              <a:t>Block Diagram</a:t>
            </a:r>
          </a:p>
          <a:p>
            <a:pPr lvl="0" algn="ctr" rtl="0">
              <a:spcBef>
                <a:spcPts val="0"/>
              </a:spcBef>
              <a:buNone/>
            </a:pPr>
            <a:r>
              <a:rPr lang="en"/>
              <a:t>Analog Front End Circuit</a:t>
            </a:r>
          </a:p>
        </p:txBody>
      </p:sp>
      <p:pic>
        <p:nvPicPr>
          <p:cNvPr id="144" name="Shape 144"/>
          <p:cNvPicPr preferRelativeResize="0"/>
          <p:nvPr/>
        </p:nvPicPr>
        <p:blipFill>
          <a:blip r:embed="rId3">
            <a:alphaModFix/>
          </a:blip>
          <a:stretch>
            <a:fillRect/>
          </a:stretch>
        </p:blipFill>
        <p:spPr>
          <a:xfrm>
            <a:off x="0" y="1652951"/>
            <a:ext cx="9144000" cy="520504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ECG Signal</a:t>
            </a:r>
          </a:p>
        </p:txBody>
      </p:sp>
      <p:pic>
        <p:nvPicPr>
          <p:cNvPr id="150" name="Shape 150"/>
          <p:cNvPicPr preferRelativeResize="0"/>
          <p:nvPr/>
        </p:nvPicPr>
        <p:blipFill>
          <a:blip r:embed="rId3">
            <a:alphaModFix/>
          </a:blip>
          <a:stretch>
            <a:fillRect/>
          </a:stretch>
        </p:blipFill>
        <p:spPr>
          <a:xfrm>
            <a:off x="1382248" y="1417650"/>
            <a:ext cx="6379500" cy="4881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ECG signal Spectrum</a:t>
            </a:r>
          </a:p>
        </p:txBody>
      </p:sp>
      <p:pic>
        <p:nvPicPr>
          <p:cNvPr id="1026" name="Picture 2" descr="ecg-component-frequenci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9964" y="1417637"/>
            <a:ext cx="7224071" cy="487222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Stage 1- Instrumentation Amplifier</a:t>
            </a:r>
          </a:p>
        </p:txBody>
      </p:sp>
      <p:sp>
        <p:nvSpPr>
          <p:cNvPr id="162" name="Shape 1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Common-mode noise: Radiations from Power, DC offset, muscle noise</a:t>
            </a:r>
          </a:p>
          <a:p>
            <a:pPr marL="457200" lvl="0" indent="-419100">
              <a:spcBef>
                <a:spcPts val="0"/>
              </a:spcBef>
              <a:buClr>
                <a:schemeClr val="dk2"/>
              </a:buClr>
              <a:buSzPct val="100000"/>
              <a:buFont typeface="Arial"/>
              <a:buChar char="●"/>
            </a:pPr>
            <a:r>
              <a:rPr lang="en"/>
              <a:t>The amplification circuitry provide a CMRR of better than 60dB.</a:t>
            </a:r>
          </a:p>
        </p:txBody>
      </p:sp>
      <p:pic>
        <p:nvPicPr>
          <p:cNvPr id="163" name="Shape 163"/>
          <p:cNvPicPr preferRelativeResize="0"/>
          <p:nvPr/>
        </p:nvPicPr>
        <p:blipFill>
          <a:blip r:embed="rId3">
            <a:alphaModFix/>
          </a:blip>
          <a:stretch>
            <a:fillRect/>
          </a:stretch>
        </p:blipFill>
        <p:spPr>
          <a:xfrm>
            <a:off x="2852512" y="3683500"/>
            <a:ext cx="3438976" cy="25792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Project Motivation</a:t>
            </a:r>
          </a:p>
        </p:txBody>
      </p:sp>
      <p:sp>
        <p:nvSpPr>
          <p:cNvPr id="52" name="Shape 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Medical professionals need a new strategy for recording the vital signals of their patients.</a:t>
            </a:r>
          </a:p>
          <a:p>
            <a:pPr marL="457200" lvl="0" indent="-419100" rtl="0">
              <a:spcBef>
                <a:spcPts val="0"/>
              </a:spcBef>
              <a:buClr>
                <a:schemeClr val="dk2"/>
              </a:buClr>
              <a:buSzPct val="100000"/>
              <a:buFont typeface="Arial"/>
              <a:buChar char="●"/>
            </a:pPr>
            <a:r>
              <a:rPr lang="en"/>
              <a:t>The results of an ECG are essential data that should be portable so the patient and family can be able to view the heart rate signals.</a:t>
            </a:r>
          </a:p>
          <a:p>
            <a:pPr marL="457200" lvl="0" indent="-419100" rtl="0">
              <a:spcBef>
                <a:spcPts val="0"/>
              </a:spcBef>
              <a:buClr>
                <a:schemeClr val="dk2"/>
              </a:buClr>
              <a:buSzPct val="100000"/>
              <a:buFont typeface="Arial"/>
              <a:buChar char="●"/>
            </a:pPr>
            <a:r>
              <a:rPr lang="en"/>
              <a:t>Mobile platform for the ECG system</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Stage 2- Low Pass Filter</a:t>
            </a:r>
          </a:p>
        </p:txBody>
      </p:sp>
      <p:sp>
        <p:nvSpPr>
          <p:cNvPr id="169" name="Shape 16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Cut-off frequency is set to 150 Hz</a:t>
            </a:r>
          </a:p>
          <a:p>
            <a:pPr marL="457200" lvl="0" indent="-419100" rtl="0">
              <a:spcBef>
                <a:spcPts val="0"/>
              </a:spcBef>
              <a:buClr>
                <a:schemeClr val="dk2"/>
              </a:buClr>
              <a:buSzPct val="100000"/>
              <a:buFont typeface="Arial"/>
              <a:buChar char="●"/>
            </a:pPr>
            <a:r>
              <a:rPr lang="en"/>
              <a:t>The low pass filter cut-off frequency range allows us to view the complete spectrum contained within the ECG signal.</a:t>
            </a:r>
          </a:p>
          <a:p>
            <a:pPr marL="457200" lvl="0" indent="-419100" rtl="0">
              <a:spcBef>
                <a:spcPts val="0"/>
              </a:spcBef>
              <a:buClr>
                <a:schemeClr val="dk2"/>
              </a:buClr>
              <a:buSzPct val="100000"/>
              <a:buFont typeface="Arial"/>
              <a:buChar char="●"/>
            </a:pPr>
            <a:r>
              <a:rPr lang="en"/>
              <a:t>The filter was designed using Sallen-Key topology. It is a 4th order cascaded filter.</a:t>
            </a:r>
          </a:p>
          <a:p>
            <a:pPr marL="457200" lvl="0" indent="-419100">
              <a:spcBef>
                <a:spcPts val="0"/>
              </a:spcBef>
              <a:buClr>
                <a:schemeClr val="dk2"/>
              </a:buClr>
              <a:buSzPct val="100000"/>
              <a:buFont typeface="Arial"/>
              <a:buChar char="●"/>
            </a:pPr>
            <a:r>
              <a:rPr lang="en"/>
              <a:t>Op amp chosen is a TL084CN which offers low noise, high CMR, low power.</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Stage 3- High Pass Filter</a:t>
            </a:r>
          </a:p>
        </p:txBody>
      </p:sp>
      <p:sp>
        <p:nvSpPr>
          <p:cNvPr id="175" name="Shape 175"/>
          <p:cNvSpPr txBox="1">
            <a:spLocks noGrp="1"/>
          </p:cNvSpPr>
          <p:nvPr>
            <p:ph type="body" idx="1"/>
          </p:nvPr>
        </p:nvSpPr>
        <p:spPr>
          <a:xfrm>
            <a:off x="457200" y="141765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Cut-off frequency is set to 0.05 Hz</a:t>
            </a:r>
          </a:p>
          <a:p>
            <a:pPr marL="457200" lvl="0" indent="-419100" rtl="0">
              <a:spcBef>
                <a:spcPts val="0"/>
              </a:spcBef>
              <a:buClr>
                <a:schemeClr val="dk2"/>
              </a:buClr>
              <a:buSzPct val="100000"/>
              <a:buFont typeface="Arial"/>
              <a:buChar char="●"/>
            </a:pPr>
            <a:r>
              <a:rPr lang="en"/>
              <a:t>The high pass filter limits DC wandering caused by electrical activity in the body.</a:t>
            </a:r>
          </a:p>
          <a:p>
            <a:pPr marL="457200" lvl="0" indent="-419100" rtl="0">
              <a:spcBef>
                <a:spcPts val="0"/>
              </a:spcBef>
              <a:buClr>
                <a:schemeClr val="dk2"/>
              </a:buClr>
              <a:buSzPct val="100000"/>
              <a:buFont typeface="Arial"/>
              <a:buChar char="●"/>
            </a:pPr>
            <a:r>
              <a:rPr lang="en"/>
              <a:t>The combination of the lowpass and highpass filter creates a bandwidth from 0.05 Hz - 150 Hz. Referred to as diagnostic mode. This allows us to view more detailed segments of the ECG signal.</a:t>
            </a:r>
          </a:p>
          <a:p>
            <a:pPr marL="457200" lvl="0" indent="-419100" rtl="0">
              <a:spcBef>
                <a:spcPts val="0"/>
              </a:spcBef>
              <a:buClr>
                <a:schemeClr val="dk2"/>
              </a:buClr>
              <a:buSzPct val="100000"/>
              <a:buFont typeface="Arial"/>
              <a:buChar char="●"/>
            </a:pPr>
            <a:r>
              <a:rPr lang="en"/>
              <a:t>Monitor mode has a bandwidth from 1 Hz to 40 Hz. Typically, used for quick ECG analysis.</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dirty="0"/>
              <a:t>Stage </a:t>
            </a:r>
            <a:r>
              <a:rPr lang="en" dirty="0" smtClean="0"/>
              <a:t>4- </a:t>
            </a:r>
            <a:r>
              <a:rPr lang="en" dirty="0"/>
              <a:t>Notch Filter</a:t>
            </a:r>
          </a:p>
        </p:txBody>
      </p:sp>
      <p:pic>
        <p:nvPicPr>
          <p:cNvPr id="181" name="Shape 181"/>
          <p:cNvPicPr preferRelativeResize="0"/>
          <p:nvPr/>
        </p:nvPicPr>
        <p:blipFill>
          <a:blip r:embed="rId3">
            <a:alphaModFix/>
          </a:blip>
          <a:stretch>
            <a:fillRect/>
          </a:stretch>
        </p:blipFill>
        <p:spPr>
          <a:xfrm>
            <a:off x="1085200" y="1417650"/>
            <a:ext cx="6390025" cy="4684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Notch Filter Frequency Response</a:t>
            </a:r>
          </a:p>
        </p:txBody>
      </p:sp>
      <p:pic>
        <p:nvPicPr>
          <p:cNvPr id="187" name="Shape 187"/>
          <p:cNvPicPr preferRelativeResize="0"/>
          <p:nvPr/>
        </p:nvPicPr>
        <p:blipFill>
          <a:blip r:embed="rId3">
            <a:alphaModFix/>
          </a:blip>
          <a:stretch>
            <a:fillRect/>
          </a:stretch>
        </p:blipFill>
        <p:spPr>
          <a:xfrm>
            <a:off x="712925" y="1417650"/>
            <a:ext cx="7448073" cy="4638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dirty="0"/>
              <a:t>Stage </a:t>
            </a:r>
            <a:r>
              <a:rPr lang="en" dirty="0" smtClean="0"/>
              <a:t>5- </a:t>
            </a:r>
            <a:r>
              <a:rPr lang="en" dirty="0"/>
              <a:t>Unity Gain Amplifier</a:t>
            </a:r>
          </a:p>
        </p:txBody>
      </p:sp>
      <p:sp>
        <p:nvSpPr>
          <p:cNvPr id="193" name="Shape 1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Total Gain of circuit </a:t>
            </a:r>
            <a:r>
              <a:rPr lang="en" dirty="0" smtClean="0"/>
              <a:t>~4000.</a:t>
            </a:r>
            <a:endParaRPr lang="en" dirty="0"/>
          </a:p>
          <a:p>
            <a:pPr marL="457200" lvl="0" indent="-419100" rtl="0">
              <a:spcBef>
                <a:spcPts val="0"/>
              </a:spcBef>
              <a:buClr>
                <a:schemeClr val="dk2"/>
              </a:buClr>
              <a:buSzPct val="100000"/>
              <a:buFont typeface="Arial"/>
              <a:buChar char="●"/>
            </a:pPr>
            <a:r>
              <a:rPr lang="en" dirty="0"/>
              <a:t>The final output of the Analog front is between 0 to 5V.</a:t>
            </a:r>
          </a:p>
          <a:p>
            <a:pPr marL="457200" lvl="0" indent="-419100" rtl="0">
              <a:spcBef>
                <a:spcPts val="0"/>
              </a:spcBef>
              <a:buClr>
                <a:schemeClr val="dk2"/>
              </a:buClr>
              <a:buSzPct val="100000"/>
              <a:buFont typeface="Arial"/>
              <a:buChar char="●"/>
            </a:pPr>
            <a:r>
              <a:rPr lang="en" dirty="0"/>
              <a:t>Non-Inverting terminal of op-amp has a DC offset of 1.5 volts to boost up the signal in the range of 0 to 5V.</a:t>
            </a:r>
          </a:p>
          <a:p>
            <a:pPr marL="457200" lvl="0" indent="-419100" rtl="0">
              <a:spcBef>
                <a:spcPts val="0"/>
              </a:spcBef>
              <a:buClr>
                <a:schemeClr val="dk2"/>
              </a:buClr>
              <a:buSzPct val="100000"/>
              <a:buFont typeface="Arial"/>
              <a:buChar char="●"/>
            </a:pPr>
            <a:r>
              <a:rPr lang="en" dirty="0"/>
              <a:t>Inverting terminal takes in the input of the notch filter.</a:t>
            </a:r>
          </a:p>
          <a:p>
            <a:pPr marL="457200" lvl="0" indent="-419100">
              <a:spcBef>
                <a:spcPts val="0"/>
              </a:spcBef>
              <a:buClr>
                <a:schemeClr val="dk2"/>
              </a:buClr>
              <a:buSzPct val="100000"/>
              <a:buFont typeface="Arial"/>
              <a:buChar char="●"/>
            </a:pPr>
            <a:r>
              <a:rPr lang="en" dirty="0"/>
              <a:t>The output of the op-amp has a diode to block negative voltage values.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PCB Layout- Analog Front</a:t>
            </a:r>
          </a:p>
        </p:txBody>
      </p:sp>
      <p:pic>
        <p:nvPicPr>
          <p:cNvPr id="199" name="Shape 199"/>
          <p:cNvPicPr preferRelativeResize="0"/>
          <p:nvPr/>
        </p:nvPicPr>
        <p:blipFill>
          <a:blip r:embed="rId3">
            <a:alphaModFix/>
          </a:blip>
          <a:stretch>
            <a:fillRect/>
          </a:stretch>
        </p:blipFill>
        <p:spPr>
          <a:xfrm>
            <a:off x="1729900" y="1766350"/>
            <a:ext cx="5254450" cy="43642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dirty="0" smtClean="0"/>
              <a:t>Analog </a:t>
            </a:r>
            <a:r>
              <a:rPr lang="en" dirty="0"/>
              <a:t>to Digital Converter</a:t>
            </a:r>
          </a:p>
        </p:txBody>
      </p:sp>
      <p:sp>
        <p:nvSpPr>
          <p:cNvPr id="205" name="Shape 2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The signal should be sampled at a rate of not less than 120 Hz.</a:t>
            </a:r>
          </a:p>
          <a:p>
            <a:pPr marL="457200" lvl="0" indent="-419100" rtl="0">
              <a:spcBef>
                <a:spcPts val="0"/>
              </a:spcBef>
              <a:buClr>
                <a:schemeClr val="dk2"/>
              </a:buClr>
              <a:buSzPct val="100000"/>
              <a:buFont typeface="Arial"/>
              <a:buChar char="●"/>
            </a:pPr>
            <a:r>
              <a:rPr lang="en"/>
              <a:t>The signal should be amplified to be almost 1 V.</a:t>
            </a:r>
          </a:p>
          <a:p>
            <a:pPr marL="457200" lvl="0" indent="-419100" rtl="0">
              <a:spcBef>
                <a:spcPts val="0"/>
              </a:spcBef>
              <a:buClr>
                <a:schemeClr val="dk2"/>
              </a:buClr>
              <a:buSzPct val="100000"/>
              <a:buFont typeface="Arial"/>
              <a:buChar char="●"/>
            </a:pPr>
            <a:r>
              <a:rPr lang="en"/>
              <a:t>We decided to use Built-in ADC from Atmel ATtiny85</a:t>
            </a:r>
          </a:p>
          <a:p>
            <a:pPr lvl="0">
              <a:spcBef>
                <a:spcPts val="0"/>
              </a:spcBef>
              <a:buNone/>
            </a:pPr>
            <a:r>
              <a:rPr lang="en"/>
              <a:t>  </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Atmel ATtiny85</a:t>
            </a:r>
          </a:p>
        </p:txBody>
      </p:sp>
      <p:sp>
        <p:nvSpPr>
          <p:cNvPr id="211" name="Shape 21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2.7 - 5.5 V operating voltage</a:t>
            </a:r>
          </a:p>
          <a:p>
            <a:pPr marL="457200" lvl="0" indent="-419100" rtl="0">
              <a:spcBef>
                <a:spcPts val="0"/>
              </a:spcBef>
              <a:buClr>
                <a:schemeClr val="dk2"/>
              </a:buClr>
              <a:buSzPct val="100000"/>
              <a:buFont typeface="Arial"/>
              <a:buChar char="●"/>
            </a:pPr>
            <a:r>
              <a:rPr lang="en" dirty="0"/>
              <a:t>10-bit ADC</a:t>
            </a:r>
          </a:p>
          <a:p>
            <a:pPr marL="457200" lvl="0" indent="-419100" rtl="0">
              <a:spcBef>
                <a:spcPts val="0"/>
              </a:spcBef>
              <a:buClr>
                <a:schemeClr val="dk2"/>
              </a:buClr>
              <a:buSzPct val="100000"/>
              <a:buFont typeface="Arial"/>
              <a:buChar char="●"/>
            </a:pPr>
            <a:r>
              <a:rPr lang="en" dirty="0"/>
              <a:t>8 MHz internal clock speed</a:t>
            </a:r>
          </a:p>
          <a:p>
            <a:pPr marL="457200" lvl="0" indent="-419100" rtl="0">
              <a:spcBef>
                <a:spcPts val="0"/>
              </a:spcBef>
              <a:buClr>
                <a:schemeClr val="dk2"/>
              </a:buClr>
              <a:buSzPct val="100000"/>
              <a:buFont typeface="Arial"/>
              <a:buChar char="●"/>
            </a:pPr>
            <a:r>
              <a:rPr lang="en" dirty="0"/>
              <a:t>8k bytes programmable memory</a:t>
            </a:r>
          </a:p>
          <a:p>
            <a:pPr marL="457200" lvl="0" indent="-419100" rtl="0">
              <a:spcBef>
                <a:spcPts val="0"/>
              </a:spcBef>
              <a:buClr>
                <a:schemeClr val="dk2"/>
              </a:buClr>
              <a:buSzPct val="100000"/>
              <a:buFont typeface="Arial"/>
              <a:buChar char="●"/>
            </a:pPr>
            <a:r>
              <a:rPr lang="en" dirty="0"/>
              <a:t>8-pin PDIP</a:t>
            </a:r>
          </a:p>
          <a:p>
            <a:pPr marL="457200" lvl="0" indent="-419100" rtl="0">
              <a:spcBef>
                <a:spcPts val="0"/>
              </a:spcBef>
              <a:buClr>
                <a:schemeClr val="dk2"/>
              </a:buClr>
              <a:buSzPct val="100000"/>
              <a:buFont typeface="Arial"/>
              <a:buChar char="●"/>
            </a:pPr>
            <a:r>
              <a:rPr lang="en" dirty="0"/>
              <a:t>6 bi-directional I/O ports</a:t>
            </a:r>
          </a:p>
          <a:p>
            <a:pPr marL="457200" lvl="0" indent="-419100" rtl="0">
              <a:spcBef>
                <a:spcPts val="0"/>
              </a:spcBef>
              <a:buClr>
                <a:schemeClr val="dk2"/>
              </a:buClr>
              <a:buSzPct val="100000"/>
              <a:buFont typeface="Arial"/>
              <a:buChar char="●"/>
            </a:pPr>
            <a:r>
              <a:rPr lang="en" dirty="0"/>
              <a:t>Arduino IDE</a:t>
            </a:r>
          </a:p>
          <a:p>
            <a:pPr lvl="0">
              <a:spcBef>
                <a:spcPts val="0"/>
              </a:spcBef>
              <a:buNone/>
            </a:pPr>
            <a:endParaRPr dirty="0"/>
          </a:p>
        </p:txBody>
      </p:sp>
      <p:pic>
        <p:nvPicPr>
          <p:cNvPr id="212" name="Shape 212"/>
          <p:cNvPicPr preferRelativeResize="0"/>
          <p:nvPr/>
        </p:nvPicPr>
        <p:blipFill rotWithShape="1">
          <a:blip r:embed="rId3">
            <a:alphaModFix/>
          </a:blip>
          <a:srcRect l="9526" t="6861" r="8774" b="8010"/>
          <a:stretch/>
        </p:blipFill>
        <p:spPr>
          <a:xfrm>
            <a:off x="6048800" y="274650"/>
            <a:ext cx="2637999" cy="2748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Digital Filter - Median Filter</a:t>
            </a:r>
          </a:p>
        </p:txBody>
      </p:sp>
      <p:sp>
        <p:nvSpPr>
          <p:cNvPr id="218" name="Shape 21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dirty="0"/>
              <a:t>If the exact value is [2 </a:t>
            </a:r>
            <a:r>
              <a:rPr lang="en" dirty="0" smtClean="0"/>
              <a:t>80 6 3],</a:t>
            </a:r>
            <a:endParaRPr lang="en" dirty="0"/>
          </a:p>
          <a:p>
            <a:pPr rtl="0">
              <a:spcBef>
                <a:spcPts val="0"/>
              </a:spcBef>
              <a:buNone/>
            </a:pPr>
            <a:r>
              <a:rPr lang="en" dirty="0"/>
              <a:t>	y[1] = Median[2 2 </a:t>
            </a:r>
            <a:r>
              <a:rPr lang="en" dirty="0" smtClean="0"/>
              <a:t>80] </a:t>
            </a:r>
            <a:r>
              <a:rPr lang="en" dirty="0"/>
              <a:t>= 2,</a:t>
            </a:r>
          </a:p>
          <a:p>
            <a:pPr rtl="0">
              <a:spcBef>
                <a:spcPts val="0"/>
              </a:spcBef>
              <a:buNone/>
            </a:pPr>
            <a:r>
              <a:rPr lang="en" dirty="0"/>
              <a:t>	y[2] = </a:t>
            </a:r>
            <a:r>
              <a:rPr lang="en" dirty="0" smtClean="0"/>
              <a:t>Median[2 80 6] = 6,</a:t>
            </a:r>
            <a:endParaRPr lang="en" dirty="0"/>
          </a:p>
          <a:p>
            <a:pPr rtl="0">
              <a:spcBef>
                <a:spcPts val="0"/>
              </a:spcBef>
              <a:buNone/>
            </a:pPr>
            <a:r>
              <a:rPr lang="en" dirty="0"/>
              <a:t>	y[3] = </a:t>
            </a:r>
            <a:r>
              <a:rPr lang="en" dirty="0" smtClean="0"/>
              <a:t>Median[80 6 3] </a:t>
            </a:r>
            <a:r>
              <a:rPr lang="en" dirty="0"/>
              <a:t>= 6</a:t>
            </a:r>
            <a:r>
              <a:rPr lang="en" dirty="0" smtClean="0"/>
              <a:t>,</a:t>
            </a:r>
            <a:endParaRPr lang="en" dirty="0"/>
          </a:p>
          <a:p>
            <a:pPr rtl="0">
              <a:spcBef>
                <a:spcPts val="0"/>
              </a:spcBef>
              <a:buNone/>
            </a:pPr>
            <a:r>
              <a:rPr lang="en" dirty="0"/>
              <a:t>	y[4] = </a:t>
            </a:r>
            <a:r>
              <a:rPr lang="en" dirty="0" smtClean="0"/>
              <a:t>Median[6 </a:t>
            </a:r>
            <a:r>
              <a:rPr lang="en" dirty="0"/>
              <a:t>3</a:t>
            </a:r>
            <a:r>
              <a:rPr lang="en" dirty="0" smtClean="0"/>
              <a:t> </a:t>
            </a:r>
            <a:r>
              <a:rPr lang="en" dirty="0"/>
              <a:t>3</a:t>
            </a:r>
            <a:r>
              <a:rPr lang="en" dirty="0" smtClean="0"/>
              <a:t>] </a:t>
            </a:r>
            <a:r>
              <a:rPr lang="en" dirty="0"/>
              <a:t>= </a:t>
            </a:r>
            <a:r>
              <a:rPr lang="en" dirty="0" smtClean="0"/>
              <a:t>3.</a:t>
            </a:r>
            <a:endParaRPr lang="en" dirty="0"/>
          </a:p>
          <a:p>
            <a:pPr rtl="0">
              <a:spcBef>
                <a:spcPts val="0"/>
              </a:spcBef>
              <a:buNone/>
            </a:pPr>
            <a:r>
              <a:rPr lang="en" dirty="0"/>
              <a:t>so the final output is [2 </a:t>
            </a:r>
            <a:r>
              <a:rPr lang="en" dirty="0" smtClean="0"/>
              <a:t>6 6 3].</a:t>
            </a:r>
            <a:endParaRPr lang="en" dirty="0"/>
          </a:p>
          <a:p>
            <a:pPr rtl="0">
              <a:spcBef>
                <a:spcPts val="0"/>
              </a:spcBef>
              <a:buNone/>
            </a:pPr>
            <a:endParaRPr dirty="0"/>
          </a:p>
          <a:p>
            <a:pPr>
              <a:spcBef>
                <a:spcPts val="0"/>
              </a:spcBef>
              <a:buNone/>
            </a:pPr>
            <a:r>
              <a:rPr lang="en" dirty="0"/>
              <a:t>Arduino Library credit to Jeroen Doggen</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dirty="0" smtClean="0"/>
              <a:t>Filtering </a:t>
            </a:r>
            <a:r>
              <a:rPr lang="en" dirty="0"/>
              <a:t>Signal</a:t>
            </a:r>
          </a:p>
        </p:txBody>
      </p:sp>
      <p:pic>
        <p:nvPicPr>
          <p:cNvPr id="2" name="Picture 1"/>
          <p:cNvPicPr>
            <a:picLocks noChangeAspect="1"/>
          </p:cNvPicPr>
          <p:nvPr/>
        </p:nvPicPr>
        <p:blipFill rotWithShape="1">
          <a:blip r:embed="rId3"/>
          <a:srcRect t="3730" b="56176"/>
          <a:stretch/>
        </p:blipFill>
        <p:spPr>
          <a:xfrm>
            <a:off x="438150" y="1417637"/>
            <a:ext cx="4133850" cy="2944649"/>
          </a:xfrm>
          <a:prstGeom prst="rect">
            <a:avLst/>
          </a:prstGeom>
        </p:spPr>
      </p:pic>
      <p:pic>
        <p:nvPicPr>
          <p:cNvPr id="5" name="Shape 262"/>
          <p:cNvPicPr preferRelativeResize="0"/>
          <p:nvPr/>
        </p:nvPicPr>
        <p:blipFill rotWithShape="1">
          <a:blip r:embed="rId4">
            <a:alphaModFix/>
          </a:blip>
          <a:srcRect b="16560"/>
          <a:stretch/>
        </p:blipFill>
        <p:spPr>
          <a:xfrm>
            <a:off x="4591050" y="2889961"/>
            <a:ext cx="4095750" cy="3032051"/>
          </a:xfrm>
          <a:prstGeom prst="rect">
            <a:avLst/>
          </a:prstGeom>
          <a:noFill/>
          <a:ln>
            <a:noFill/>
          </a:ln>
        </p:spPr>
      </p:pic>
      <p:sp>
        <p:nvSpPr>
          <p:cNvPr id="3" name="TextBox 2"/>
          <p:cNvSpPr txBox="1"/>
          <p:nvPr/>
        </p:nvSpPr>
        <p:spPr>
          <a:xfrm>
            <a:off x="1124729" y="4528970"/>
            <a:ext cx="1795684" cy="307777"/>
          </a:xfrm>
          <a:prstGeom prst="rect">
            <a:avLst/>
          </a:prstGeom>
          <a:noFill/>
        </p:spPr>
        <p:txBody>
          <a:bodyPr wrap="none" rtlCol="0">
            <a:spAutoFit/>
          </a:bodyPr>
          <a:lstStyle/>
          <a:p>
            <a:r>
              <a:rPr lang="en-US" dirty="0" smtClean="0"/>
              <a:t>Before Median Filter</a:t>
            </a:r>
            <a:endParaRPr lang="en-US" dirty="0"/>
          </a:p>
        </p:txBody>
      </p:sp>
      <p:sp>
        <p:nvSpPr>
          <p:cNvPr id="6" name="TextBox 5"/>
          <p:cNvSpPr txBox="1"/>
          <p:nvPr/>
        </p:nvSpPr>
        <p:spPr>
          <a:xfrm>
            <a:off x="5731558" y="2428296"/>
            <a:ext cx="1646605" cy="307777"/>
          </a:xfrm>
          <a:prstGeom prst="rect">
            <a:avLst/>
          </a:prstGeom>
          <a:noFill/>
        </p:spPr>
        <p:txBody>
          <a:bodyPr wrap="none" rtlCol="0">
            <a:spAutoFit/>
          </a:bodyPr>
          <a:lstStyle/>
          <a:p>
            <a:r>
              <a:rPr lang="en-US" dirty="0" smtClean="0"/>
              <a:t>After Median Filter</a:t>
            </a:r>
            <a:endParaRPr lang="en-US"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Project Goals and Objectives</a:t>
            </a:r>
          </a:p>
        </p:txBody>
      </p:sp>
      <p:sp>
        <p:nvSpPr>
          <p:cNvPr id="58" name="Shape 5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Heart Rate Simulator</a:t>
            </a:r>
          </a:p>
          <a:p>
            <a:pPr marL="914400" lvl="1" indent="-381000">
              <a:buSzPct val="80000"/>
              <a:buFont typeface="Courier New"/>
              <a:buChar char="o"/>
            </a:pPr>
            <a:r>
              <a:rPr lang="en" dirty="0"/>
              <a:t>Design and implement a heart rate simulator using previous patients’ records.</a:t>
            </a:r>
          </a:p>
          <a:p>
            <a:pPr marL="457200" lvl="0" indent="-419100" rtl="0">
              <a:spcBef>
                <a:spcPts val="0"/>
              </a:spcBef>
              <a:buClr>
                <a:schemeClr val="dk2"/>
              </a:buClr>
              <a:buSzPct val="100000"/>
              <a:buFont typeface="Arial"/>
              <a:buChar char="●"/>
            </a:pPr>
            <a:r>
              <a:rPr lang="en" dirty="0"/>
              <a:t>The Analog Front End Circuit</a:t>
            </a:r>
          </a:p>
          <a:p>
            <a:pPr marL="914400" lvl="1" indent="-381000" rtl="0">
              <a:spcBef>
                <a:spcPts val="0"/>
              </a:spcBef>
              <a:buClr>
                <a:schemeClr val="dk2"/>
              </a:buClr>
              <a:buSzPct val="80000"/>
              <a:buFont typeface="Courier New"/>
              <a:buChar char="o"/>
            </a:pPr>
            <a:r>
              <a:rPr lang="en" dirty="0"/>
              <a:t>Filter out any interference and isolate the desired signal from the simulator to be amplified.</a:t>
            </a:r>
          </a:p>
          <a:p>
            <a:pPr marL="457200" lvl="0" indent="-419100" rtl="0">
              <a:spcBef>
                <a:spcPts val="0"/>
              </a:spcBef>
              <a:buClr>
                <a:schemeClr val="dk2"/>
              </a:buClr>
              <a:buSzPct val="100000"/>
              <a:buFont typeface="Arial"/>
              <a:buChar char="●"/>
            </a:pPr>
            <a:r>
              <a:rPr lang="en" dirty="0"/>
              <a:t>Electro Cardio App</a:t>
            </a:r>
          </a:p>
          <a:p>
            <a:pPr marL="914400" lvl="1" indent="-381000" rtl="0">
              <a:spcBef>
                <a:spcPts val="0"/>
              </a:spcBef>
              <a:buClr>
                <a:schemeClr val="dk2"/>
              </a:buClr>
              <a:buSzPct val="80000"/>
              <a:buFont typeface="Courier New"/>
              <a:buChar char="o"/>
            </a:pPr>
            <a:r>
              <a:rPr lang="en" dirty="0"/>
              <a:t>Receive heart rate signal via Bluetooth and display on Android device.</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dirty="0"/>
              <a:t>Bluetooth Specification</a:t>
            </a:r>
          </a:p>
        </p:txBody>
      </p:sp>
      <p:graphicFrame>
        <p:nvGraphicFramePr>
          <p:cNvPr id="230" name="Shape 230"/>
          <p:cNvGraphicFramePr/>
          <p:nvPr>
            <p:extLst>
              <p:ext uri="{D42A27DB-BD31-4B8C-83A1-F6EECF244321}">
                <p14:modId xmlns="" xmlns:p14="http://schemas.microsoft.com/office/powerpoint/2010/main" val="2345918183"/>
              </p:ext>
            </p:extLst>
          </p:nvPr>
        </p:nvGraphicFramePr>
        <p:xfrm>
          <a:off x="941800" y="1499025"/>
          <a:ext cx="4268800" cy="4586725"/>
        </p:xfrm>
        <a:graphic>
          <a:graphicData uri="http://schemas.openxmlformats.org/drawingml/2006/table">
            <a:tbl>
              <a:tblPr>
                <a:noFill/>
                <a:tableStyleId>{84B956D8-231E-46BD-8387-CAEB4B2B7A97}</a:tableStyleId>
              </a:tblPr>
              <a:tblGrid>
                <a:gridCol w="2134400"/>
                <a:gridCol w="2134400"/>
              </a:tblGrid>
              <a:tr h="1271425">
                <a:tc>
                  <a:txBody>
                    <a:bodyPr/>
                    <a:lstStyle/>
                    <a:p>
                      <a:pPr>
                        <a:spcBef>
                          <a:spcPts val="0"/>
                        </a:spcBef>
                        <a:buNone/>
                      </a:pPr>
                      <a:r>
                        <a:rPr lang="en" dirty="0">
                          <a:solidFill>
                            <a:srgbClr val="000000"/>
                          </a:solidFill>
                        </a:rPr>
                        <a:t>Product Model</a:t>
                      </a:r>
                    </a:p>
                  </a:txBody>
                  <a:tcPr marL="91425" marR="91425" marT="91425" marB="91425"/>
                </a:tc>
                <a:tc>
                  <a:txBody>
                    <a:bodyPr/>
                    <a:lstStyle/>
                    <a:p>
                      <a:pPr>
                        <a:spcBef>
                          <a:spcPts val="0"/>
                        </a:spcBef>
                        <a:buNone/>
                      </a:pPr>
                      <a:r>
                        <a:rPr lang="en" dirty="0" smtClean="0">
                          <a:solidFill>
                            <a:srgbClr val="000000"/>
                          </a:solidFill>
                        </a:rPr>
                        <a:t>HC-06 </a:t>
                      </a:r>
                      <a:r>
                        <a:rPr lang="en" dirty="0">
                          <a:solidFill>
                            <a:srgbClr val="000000"/>
                          </a:solidFill>
                        </a:rPr>
                        <a:t>with Backboard (Only support Bluetooth V2.1)</a:t>
                      </a:r>
                    </a:p>
                  </a:txBody>
                  <a:tcPr marL="91425" marR="91425" marT="91425" marB="91425"/>
                </a:tc>
              </a:tr>
              <a:tr h="828825">
                <a:tc>
                  <a:txBody>
                    <a:bodyPr/>
                    <a:lstStyle/>
                    <a:p>
                      <a:pPr rtl="0">
                        <a:spcBef>
                          <a:spcPts val="0"/>
                        </a:spcBef>
                        <a:buNone/>
                      </a:pPr>
                      <a:r>
                        <a:rPr lang="en">
                          <a:solidFill>
                            <a:srgbClr val="000000"/>
                          </a:solidFill>
                        </a:rPr>
                        <a:t>Size (cm)</a:t>
                      </a:r>
                    </a:p>
                  </a:txBody>
                  <a:tcPr marL="91425" marR="91425" marT="91425" marB="91425"/>
                </a:tc>
                <a:tc>
                  <a:txBody>
                    <a:bodyPr/>
                    <a:lstStyle/>
                    <a:p>
                      <a:pPr rtl="0">
                        <a:spcBef>
                          <a:spcPts val="0"/>
                        </a:spcBef>
                        <a:buNone/>
                      </a:pPr>
                      <a:r>
                        <a:rPr lang="en">
                          <a:solidFill>
                            <a:srgbClr val="000000"/>
                          </a:solidFill>
                        </a:rPr>
                        <a:t>3.5*1.5</a:t>
                      </a:r>
                    </a:p>
                  </a:txBody>
                  <a:tcPr marL="91425" marR="91425" marT="91425" marB="91425"/>
                </a:tc>
              </a:tr>
              <a:tr h="828825">
                <a:tc>
                  <a:txBody>
                    <a:bodyPr/>
                    <a:lstStyle/>
                    <a:p>
                      <a:pPr rtl="0">
                        <a:spcBef>
                          <a:spcPts val="0"/>
                        </a:spcBef>
                        <a:buNone/>
                      </a:pPr>
                      <a:r>
                        <a:rPr lang="en">
                          <a:solidFill>
                            <a:srgbClr val="000000"/>
                          </a:solidFill>
                        </a:rPr>
                        <a:t>Power</a:t>
                      </a:r>
                    </a:p>
                  </a:txBody>
                  <a:tcPr marL="91425" marR="91425" marT="91425" marB="91425"/>
                </a:tc>
                <a:tc>
                  <a:txBody>
                    <a:bodyPr/>
                    <a:lstStyle/>
                    <a:p>
                      <a:pPr rtl="0">
                        <a:spcBef>
                          <a:spcPts val="0"/>
                        </a:spcBef>
                        <a:buNone/>
                      </a:pPr>
                      <a:r>
                        <a:rPr lang="en" dirty="0" smtClean="0">
                          <a:solidFill>
                            <a:srgbClr val="000000"/>
                          </a:solidFill>
                        </a:rPr>
                        <a:t>5VDC </a:t>
                      </a:r>
                      <a:r>
                        <a:rPr lang="en" dirty="0">
                          <a:solidFill>
                            <a:srgbClr val="000000"/>
                          </a:solidFill>
                        </a:rPr>
                        <a:t>50 mA</a:t>
                      </a:r>
                    </a:p>
                  </a:txBody>
                  <a:tcPr marL="91425" marR="91425" marT="91425" marB="91425"/>
                </a:tc>
              </a:tr>
              <a:tr h="828825">
                <a:tc>
                  <a:txBody>
                    <a:bodyPr/>
                    <a:lstStyle/>
                    <a:p>
                      <a:pPr rtl="0">
                        <a:spcBef>
                          <a:spcPts val="0"/>
                        </a:spcBef>
                        <a:buNone/>
                      </a:pPr>
                      <a:r>
                        <a:rPr lang="en">
                          <a:solidFill>
                            <a:srgbClr val="000000"/>
                          </a:solidFill>
                        </a:rPr>
                        <a:t>Service</a:t>
                      </a:r>
                    </a:p>
                  </a:txBody>
                  <a:tcPr marL="91425" marR="91425" marT="91425" marB="91425"/>
                </a:tc>
                <a:tc>
                  <a:txBody>
                    <a:bodyPr/>
                    <a:lstStyle/>
                    <a:p>
                      <a:pPr rtl="0">
                        <a:spcBef>
                          <a:spcPts val="0"/>
                        </a:spcBef>
                        <a:buNone/>
                      </a:pPr>
                      <a:r>
                        <a:rPr lang="en" dirty="0">
                          <a:solidFill>
                            <a:srgbClr val="000000"/>
                          </a:solidFill>
                        </a:rPr>
                        <a:t>Slave only</a:t>
                      </a:r>
                    </a:p>
                  </a:txBody>
                  <a:tcPr marL="91425" marR="91425" marT="91425" marB="91425"/>
                </a:tc>
              </a:tr>
              <a:tr h="828825">
                <a:tc>
                  <a:txBody>
                    <a:bodyPr/>
                    <a:lstStyle/>
                    <a:p>
                      <a:pPr rtl="0">
                        <a:spcBef>
                          <a:spcPts val="0"/>
                        </a:spcBef>
                        <a:buNone/>
                      </a:pPr>
                      <a:r>
                        <a:rPr lang="en">
                          <a:solidFill>
                            <a:srgbClr val="000000"/>
                          </a:solidFill>
                        </a:rPr>
                        <a:t>Price</a:t>
                      </a:r>
                    </a:p>
                  </a:txBody>
                  <a:tcPr marL="91425" marR="91425" marT="91425" marB="91425"/>
                </a:tc>
                <a:tc>
                  <a:txBody>
                    <a:bodyPr/>
                    <a:lstStyle/>
                    <a:p>
                      <a:pPr rtl="0">
                        <a:spcBef>
                          <a:spcPts val="0"/>
                        </a:spcBef>
                        <a:buNone/>
                      </a:pPr>
                      <a:r>
                        <a:rPr lang="en" dirty="0" smtClean="0">
                          <a:solidFill>
                            <a:srgbClr val="000000"/>
                          </a:solidFill>
                        </a:rPr>
                        <a:t>$10.67 for 2</a:t>
                      </a:r>
                      <a:endParaRPr lang="en" dirty="0">
                        <a:solidFill>
                          <a:srgbClr val="000000"/>
                        </a:solidFill>
                      </a:endParaRPr>
                    </a:p>
                  </a:txBody>
                  <a:tcPr marL="91425" marR="91425" marT="91425" marB="91425"/>
                </a:tc>
              </a:tr>
            </a:tbl>
          </a:graphicData>
        </a:graphic>
      </p:graphicFrame>
      <p:pic>
        <p:nvPicPr>
          <p:cNvPr id="231" name="Shape 231"/>
          <p:cNvPicPr preferRelativeResize="0"/>
          <p:nvPr/>
        </p:nvPicPr>
        <p:blipFill>
          <a:blip r:embed="rId3">
            <a:alphaModFix/>
          </a:blip>
          <a:stretch>
            <a:fillRect/>
          </a:stretch>
        </p:blipFill>
        <p:spPr>
          <a:xfrm>
            <a:off x="5404225" y="2419450"/>
            <a:ext cx="3537875" cy="3188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199" y="471322"/>
            <a:ext cx="8229600" cy="1143000"/>
          </a:xfrm>
          <a:prstGeom prst="rect">
            <a:avLst/>
          </a:prstGeom>
          <a:noFill/>
          <a:ln>
            <a:noFill/>
          </a:ln>
        </p:spPr>
        <p:txBody>
          <a:bodyPr lIns="91425" tIns="91425" rIns="91425" bIns="91425" anchor="b" anchorCtr="0">
            <a:noAutofit/>
          </a:bodyPr>
          <a:lstStyle/>
          <a:p>
            <a:pPr lvl="0" rtl="0">
              <a:spcBef>
                <a:spcPts val="0"/>
              </a:spcBef>
              <a:buNone/>
            </a:pPr>
            <a:r>
              <a:rPr lang="en" sz="3600" b="1" dirty="0">
                <a:solidFill>
                  <a:schemeClr val="dk1"/>
                </a:solidFill>
                <a:latin typeface="Trebuchet MS"/>
                <a:ea typeface="Trebuchet MS"/>
                <a:cs typeface="Trebuchet MS"/>
              </a:rPr>
              <a:t>Microcontroller </a:t>
            </a:r>
            <a:r>
              <a:rPr lang="en" sz="3600" b="1" dirty="0">
                <a:solidFill>
                  <a:schemeClr val="dk1"/>
                </a:solidFill>
                <a:latin typeface="Trebuchet MS"/>
                <a:ea typeface="Trebuchet MS"/>
                <a:cs typeface="Trebuchet MS"/>
                <a:sym typeface="Trebuchet MS"/>
              </a:rPr>
              <a:t>and</a:t>
            </a:r>
            <a:r>
              <a:rPr lang="en" sz="3600" b="1" dirty="0">
                <a:solidFill>
                  <a:schemeClr val="dk1"/>
                </a:solidFill>
                <a:latin typeface="Trebuchet MS"/>
                <a:ea typeface="Trebuchet MS"/>
                <a:cs typeface="Trebuchet MS"/>
              </a:rPr>
              <a:t> Bluetooth PCB Schematics and Layout</a:t>
            </a:r>
          </a:p>
        </p:txBody>
      </p:sp>
      <p:pic>
        <p:nvPicPr>
          <p:cNvPr id="237" name="Shape 237"/>
          <p:cNvPicPr preferRelativeResize="0"/>
          <p:nvPr/>
        </p:nvPicPr>
        <p:blipFill>
          <a:blip r:embed="rId3">
            <a:alphaModFix/>
          </a:blip>
          <a:stretch>
            <a:fillRect/>
          </a:stretch>
        </p:blipFill>
        <p:spPr>
          <a:xfrm>
            <a:off x="6580425" y="2335758"/>
            <a:ext cx="2106374" cy="2572224"/>
          </a:xfrm>
          <a:prstGeom prst="rect">
            <a:avLst/>
          </a:prstGeom>
          <a:noFill/>
          <a:ln>
            <a:noFill/>
          </a:ln>
        </p:spPr>
      </p:pic>
      <p:pic>
        <p:nvPicPr>
          <p:cNvPr id="238" name="Shape 238"/>
          <p:cNvPicPr preferRelativeResize="0"/>
          <p:nvPr/>
        </p:nvPicPr>
        <p:blipFill>
          <a:blip r:embed="rId4">
            <a:alphaModFix/>
          </a:blip>
          <a:stretch>
            <a:fillRect/>
          </a:stretch>
        </p:blipFill>
        <p:spPr>
          <a:xfrm>
            <a:off x="636825" y="2128337"/>
            <a:ext cx="5812974" cy="2987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Power Management</a:t>
            </a:r>
          </a:p>
        </p:txBody>
      </p:sp>
      <p:graphicFrame>
        <p:nvGraphicFramePr>
          <p:cNvPr id="244" name="Shape 244"/>
          <p:cNvGraphicFramePr/>
          <p:nvPr>
            <p:extLst>
              <p:ext uri="{D42A27DB-BD31-4B8C-83A1-F6EECF244321}">
                <p14:modId xmlns="" xmlns:p14="http://schemas.microsoft.com/office/powerpoint/2010/main" val="193353371"/>
              </p:ext>
            </p:extLst>
          </p:nvPr>
        </p:nvGraphicFramePr>
        <p:xfrm>
          <a:off x="457200" y="1828650"/>
          <a:ext cx="7968975" cy="4484700"/>
        </p:xfrm>
        <a:graphic>
          <a:graphicData uri="http://schemas.openxmlformats.org/drawingml/2006/table">
            <a:tbl>
              <a:tblPr>
                <a:noFill/>
                <a:tableStyleId>{A1FBA3CA-923B-4DE1-B22A-E31B0E65A9E2}</a:tableStyleId>
              </a:tblPr>
              <a:tblGrid>
                <a:gridCol w="2656325"/>
                <a:gridCol w="2656325"/>
                <a:gridCol w="2656325"/>
              </a:tblGrid>
              <a:tr h="638900">
                <a:tc>
                  <a:txBody>
                    <a:bodyPr/>
                    <a:lstStyle/>
                    <a:p>
                      <a:pPr>
                        <a:spcBef>
                          <a:spcPts val="0"/>
                        </a:spcBef>
                        <a:buNone/>
                      </a:pPr>
                      <a:r>
                        <a:rPr lang="en" b="1" dirty="0">
                          <a:solidFill>
                            <a:srgbClr val="000000"/>
                          </a:solidFill>
                        </a:rPr>
                        <a:t>PART</a:t>
                      </a:r>
                    </a:p>
                  </a:txBody>
                  <a:tcPr marL="91425" marR="91425" marT="91425" marB="91425"/>
                </a:tc>
                <a:tc>
                  <a:txBody>
                    <a:bodyPr/>
                    <a:lstStyle/>
                    <a:p>
                      <a:pPr>
                        <a:spcBef>
                          <a:spcPts val="0"/>
                        </a:spcBef>
                        <a:buNone/>
                      </a:pPr>
                      <a:r>
                        <a:rPr lang="en" b="1" dirty="0">
                          <a:solidFill>
                            <a:srgbClr val="000000"/>
                          </a:solidFill>
                        </a:rPr>
                        <a:t>VOLTAGE</a:t>
                      </a:r>
                    </a:p>
                  </a:txBody>
                  <a:tcPr marL="91425" marR="91425" marT="91425" marB="91425"/>
                </a:tc>
                <a:tc>
                  <a:txBody>
                    <a:bodyPr/>
                    <a:lstStyle/>
                    <a:p>
                      <a:pPr>
                        <a:spcBef>
                          <a:spcPts val="0"/>
                        </a:spcBef>
                        <a:buNone/>
                      </a:pPr>
                      <a:r>
                        <a:rPr lang="en" b="1" dirty="0">
                          <a:solidFill>
                            <a:srgbClr val="000000"/>
                          </a:solidFill>
                        </a:rPr>
                        <a:t>CURRENT (max)</a:t>
                      </a:r>
                    </a:p>
                  </a:txBody>
                  <a:tcPr marL="91425" marR="91425" marT="91425" marB="91425"/>
                </a:tc>
              </a:tr>
              <a:tr h="645100">
                <a:tc>
                  <a:txBody>
                    <a:bodyPr/>
                    <a:lstStyle/>
                    <a:p>
                      <a:pPr>
                        <a:spcBef>
                          <a:spcPts val="0"/>
                        </a:spcBef>
                        <a:buNone/>
                      </a:pPr>
                      <a:r>
                        <a:rPr lang="en">
                          <a:solidFill>
                            <a:srgbClr val="000000"/>
                          </a:solidFill>
                        </a:rPr>
                        <a:t>MSP430</a:t>
                      </a:r>
                    </a:p>
                  </a:txBody>
                  <a:tcPr marL="91425" marR="91425" marT="91425" marB="91425"/>
                </a:tc>
                <a:tc>
                  <a:txBody>
                    <a:bodyPr/>
                    <a:lstStyle/>
                    <a:p>
                      <a:pPr>
                        <a:spcBef>
                          <a:spcPts val="0"/>
                        </a:spcBef>
                        <a:buNone/>
                      </a:pPr>
                      <a:r>
                        <a:rPr lang="en" dirty="0">
                          <a:solidFill>
                            <a:srgbClr val="000000"/>
                          </a:solidFill>
                        </a:rPr>
                        <a:t>3.3 V</a:t>
                      </a:r>
                    </a:p>
                  </a:txBody>
                  <a:tcPr marL="91425" marR="91425" marT="91425" marB="91425"/>
                </a:tc>
                <a:tc>
                  <a:txBody>
                    <a:bodyPr/>
                    <a:lstStyle/>
                    <a:p>
                      <a:pPr>
                        <a:spcBef>
                          <a:spcPts val="0"/>
                        </a:spcBef>
                        <a:buNone/>
                      </a:pPr>
                      <a:r>
                        <a:rPr lang="en" dirty="0">
                          <a:solidFill>
                            <a:srgbClr val="000000"/>
                          </a:solidFill>
                        </a:rPr>
                        <a:t>0.4 mA</a:t>
                      </a:r>
                    </a:p>
                  </a:txBody>
                  <a:tcPr marL="91425" marR="91425" marT="91425" marB="91425"/>
                </a:tc>
              </a:tr>
              <a:tr h="645100">
                <a:tc>
                  <a:txBody>
                    <a:bodyPr/>
                    <a:lstStyle/>
                    <a:p>
                      <a:pPr rtl="0">
                        <a:spcBef>
                          <a:spcPts val="0"/>
                        </a:spcBef>
                        <a:buNone/>
                      </a:pPr>
                      <a:r>
                        <a:rPr lang="en">
                          <a:solidFill>
                            <a:srgbClr val="000000"/>
                          </a:solidFill>
                        </a:rPr>
                        <a:t>16x2 LCD</a:t>
                      </a:r>
                    </a:p>
                  </a:txBody>
                  <a:tcPr marL="91425" marR="91425" marT="91425" marB="91425"/>
                </a:tc>
                <a:tc>
                  <a:txBody>
                    <a:bodyPr/>
                    <a:lstStyle/>
                    <a:p>
                      <a:pPr rtl="0">
                        <a:spcBef>
                          <a:spcPts val="0"/>
                        </a:spcBef>
                        <a:buNone/>
                      </a:pPr>
                      <a:r>
                        <a:rPr lang="en">
                          <a:solidFill>
                            <a:srgbClr val="000000"/>
                          </a:solidFill>
                        </a:rPr>
                        <a:t>3.3 V</a:t>
                      </a:r>
                    </a:p>
                  </a:txBody>
                  <a:tcPr marL="91425" marR="91425" marT="91425" marB="91425"/>
                </a:tc>
                <a:tc>
                  <a:txBody>
                    <a:bodyPr/>
                    <a:lstStyle/>
                    <a:p>
                      <a:pPr rtl="0">
                        <a:spcBef>
                          <a:spcPts val="0"/>
                        </a:spcBef>
                        <a:buNone/>
                      </a:pPr>
                      <a:r>
                        <a:rPr lang="en" dirty="0">
                          <a:solidFill>
                            <a:srgbClr val="000000"/>
                          </a:solidFill>
                        </a:rPr>
                        <a:t>2.5 mA</a:t>
                      </a:r>
                    </a:p>
                  </a:txBody>
                  <a:tcPr marL="91425" marR="91425" marT="91425" marB="91425"/>
                </a:tc>
              </a:tr>
              <a:tr h="638900">
                <a:tc>
                  <a:txBody>
                    <a:bodyPr/>
                    <a:lstStyle/>
                    <a:p>
                      <a:pPr>
                        <a:spcBef>
                          <a:spcPts val="0"/>
                        </a:spcBef>
                        <a:buNone/>
                      </a:pPr>
                      <a:r>
                        <a:rPr lang="en">
                          <a:solidFill>
                            <a:srgbClr val="000000"/>
                          </a:solidFill>
                        </a:rPr>
                        <a:t>Atmel ATtiny</a:t>
                      </a:r>
                    </a:p>
                  </a:txBody>
                  <a:tcPr marL="91425" marR="91425" marT="91425" marB="91425"/>
                </a:tc>
                <a:tc>
                  <a:txBody>
                    <a:bodyPr/>
                    <a:lstStyle/>
                    <a:p>
                      <a:pPr>
                        <a:spcBef>
                          <a:spcPts val="0"/>
                        </a:spcBef>
                        <a:buNone/>
                      </a:pPr>
                      <a:r>
                        <a:rPr lang="en">
                          <a:solidFill>
                            <a:srgbClr val="000000"/>
                          </a:solidFill>
                        </a:rPr>
                        <a:t>5V</a:t>
                      </a:r>
                    </a:p>
                  </a:txBody>
                  <a:tcPr marL="91425" marR="91425" marT="91425" marB="91425"/>
                </a:tc>
                <a:tc>
                  <a:txBody>
                    <a:bodyPr/>
                    <a:lstStyle/>
                    <a:p>
                      <a:pPr>
                        <a:spcBef>
                          <a:spcPts val="0"/>
                        </a:spcBef>
                        <a:buNone/>
                      </a:pPr>
                      <a:r>
                        <a:rPr lang="en" dirty="0">
                          <a:solidFill>
                            <a:srgbClr val="000000"/>
                          </a:solidFill>
                        </a:rPr>
                        <a:t>5 mA</a:t>
                      </a:r>
                    </a:p>
                  </a:txBody>
                  <a:tcPr marL="91425" marR="91425" marT="91425" marB="91425"/>
                </a:tc>
              </a:tr>
              <a:tr h="638900">
                <a:tc>
                  <a:txBody>
                    <a:bodyPr/>
                    <a:lstStyle/>
                    <a:p>
                      <a:pPr rtl="0">
                        <a:spcBef>
                          <a:spcPts val="0"/>
                        </a:spcBef>
                        <a:buNone/>
                      </a:pPr>
                      <a:r>
                        <a:rPr lang="en" dirty="0" smtClean="0">
                          <a:solidFill>
                            <a:srgbClr val="000000"/>
                          </a:solidFill>
                        </a:rPr>
                        <a:t>HC-06 </a:t>
                      </a:r>
                      <a:r>
                        <a:rPr lang="en" dirty="0">
                          <a:solidFill>
                            <a:srgbClr val="000000"/>
                          </a:solidFill>
                        </a:rPr>
                        <a:t>Bluetooth</a:t>
                      </a:r>
                    </a:p>
                  </a:txBody>
                  <a:tcPr marL="91425" marR="91425" marT="91425" marB="91425"/>
                </a:tc>
                <a:tc>
                  <a:txBody>
                    <a:bodyPr/>
                    <a:lstStyle/>
                    <a:p>
                      <a:pPr rtl="0">
                        <a:spcBef>
                          <a:spcPts val="0"/>
                        </a:spcBef>
                        <a:buNone/>
                      </a:pPr>
                      <a:r>
                        <a:rPr lang="en" dirty="0" smtClean="0">
                          <a:solidFill>
                            <a:srgbClr val="000000"/>
                          </a:solidFill>
                        </a:rPr>
                        <a:t>5 </a:t>
                      </a:r>
                      <a:r>
                        <a:rPr lang="en" dirty="0">
                          <a:solidFill>
                            <a:srgbClr val="000000"/>
                          </a:solidFill>
                        </a:rPr>
                        <a:t>V</a:t>
                      </a:r>
                    </a:p>
                  </a:txBody>
                  <a:tcPr marL="91425" marR="91425" marT="91425" marB="91425"/>
                </a:tc>
                <a:tc>
                  <a:txBody>
                    <a:bodyPr/>
                    <a:lstStyle/>
                    <a:p>
                      <a:pPr rtl="0">
                        <a:spcBef>
                          <a:spcPts val="0"/>
                        </a:spcBef>
                        <a:buNone/>
                      </a:pPr>
                      <a:r>
                        <a:rPr lang="en" dirty="0">
                          <a:solidFill>
                            <a:srgbClr val="000000"/>
                          </a:solidFill>
                        </a:rPr>
                        <a:t>50 mA</a:t>
                      </a:r>
                    </a:p>
                  </a:txBody>
                  <a:tcPr marL="91425" marR="91425" marT="91425" marB="91425"/>
                </a:tc>
              </a:tr>
              <a:tr h="638900">
                <a:tc>
                  <a:txBody>
                    <a:bodyPr/>
                    <a:lstStyle/>
                    <a:p>
                      <a:pPr>
                        <a:spcBef>
                          <a:spcPts val="0"/>
                        </a:spcBef>
                        <a:buNone/>
                      </a:pPr>
                      <a:r>
                        <a:rPr lang="en">
                          <a:solidFill>
                            <a:srgbClr val="000000"/>
                          </a:solidFill>
                        </a:rPr>
                        <a:t>INA128P</a:t>
                      </a:r>
                    </a:p>
                  </a:txBody>
                  <a:tcPr marL="91425" marR="91425" marT="91425" marB="91425"/>
                </a:tc>
                <a:tc>
                  <a:txBody>
                    <a:bodyPr/>
                    <a:lstStyle/>
                    <a:p>
                      <a:pPr>
                        <a:spcBef>
                          <a:spcPts val="0"/>
                        </a:spcBef>
                        <a:buNone/>
                      </a:pPr>
                      <a:r>
                        <a:rPr lang="en">
                          <a:solidFill>
                            <a:srgbClr val="000000"/>
                          </a:solidFill>
                        </a:rPr>
                        <a:t>5 V</a:t>
                      </a:r>
                    </a:p>
                  </a:txBody>
                  <a:tcPr marL="91425" marR="91425" marT="91425" marB="91425"/>
                </a:tc>
                <a:tc>
                  <a:txBody>
                    <a:bodyPr/>
                    <a:lstStyle/>
                    <a:p>
                      <a:pPr>
                        <a:spcBef>
                          <a:spcPts val="0"/>
                        </a:spcBef>
                        <a:buNone/>
                      </a:pPr>
                      <a:r>
                        <a:rPr lang="en" dirty="0">
                          <a:solidFill>
                            <a:srgbClr val="000000"/>
                          </a:solidFill>
                        </a:rPr>
                        <a:t>.7 mA</a:t>
                      </a:r>
                    </a:p>
                  </a:txBody>
                  <a:tcPr marL="91425" marR="91425" marT="91425" marB="91425"/>
                </a:tc>
              </a:tr>
              <a:tr h="638900">
                <a:tc>
                  <a:txBody>
                    <a:bodyPr/>
                    <a:lstStyle/>
                    <a:p>
                      <a:pPr rtl="0">
                        <a:spcBef>
                          <a:spcPts val="0"/>
                        </a:spcBef>
                        <a:buNone/>
                      </a:pPr>
                      <a:r>
                        <a:rPr lang="en">
                          <a:solidFill>
                            <a:srgbClr val="000000"/>
                          </a:solidFill>
                        </a:rPr>
                        <a:t>TL084CN</a:t>
                      </a:r>
                    </a:p>
                  </a:txBody>
                  <a:tcPr marL="91425" marR="91425" marT="91425" marB="91425"/>
                </a:tc>
                <a:tc>
                  <a:txBody>
                    <a:bodyPr/>
                    <a:lstStyle/>
                    <a:p>
                      <a:pPr>
                        <a:spcBef>
                          <a:spcPts val="0"/>
                        </a:spcBef>
                        <a:buNone/>
                      </a:pPr>
                      <a:r>
                        <a:rPr lang="en">
                          <a:solidFill>
                            <a:srgbClr val="000000"/>
                          </a:solidFill>
                        </a:rPr>
                        <a:t>5 V</a:t>
                      </a:r>
                    </a:p>
                  </a:txBody>
                  <a:tcPr marL="91425" marR="91425" marT="91425" marB="91425"/>
                </a:tc>
                <a:tc>
                  <a:txBody>
                    <a:bodyPr/>
                    <a:lstStyle/>
                    <a:p>
                      <a:pPr>
                        <a:spcBef>
                          <a:spcPts val="0"/>
                        </a:spcBef>
                        <a:buNone/>
                      </a:pPr>
                      <a:r>
                        <a:rPr lang="en" dirty="0">
                          <a:solidFill>
                            <a:srgbClr val="000000"/>
                          </a:solidFill>
                        </a:rPr>
                        <a:t>1.4 mA</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Power Block Diagram</a:t>
            </a:r>
          </a:p>
        </p:txBody>
      </p:sp>
      <p:pic>
        <p:nvPicPr>
          <p:cNvPr id="250" name="Shape 250"/>
          <p:cNvPicPr preferRelativeResize="0"/>
          <p:nvPr/>
        </p:nvPicPr>
        <p:blipFill>
          <a:blip r:embed="rId3">
            <a:alphaModFix/>
          </a:blip>
          <a:stretch>
            <a:fillRect/>
          </a:stretch>
        </p:blipFill>
        <p:spPr>
          <a:xfrm>
            <a:off x="2464612" y="1417637"/>
            <a:ext cx="4214776" cy="5352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15050" y="2020874"/>
            <a:ext cx="8229600" cy="680099"/>
          </a:xfrm>
          <a:prstGeom prst="rect">
            <a:avLst/>
          </a:prstGeom>
        </p:spPr>
        <p:txBody>
          <a:bodyPr lIns="91425" tIns="91425" rIns="91425" bIns="91425" anchor="b" anchorCtr="0">
            <a:noAutofit/>
          </a:bodyPr>
          <a:lstStyle/>
          <a:p>
            <a:pPr rtl="0">
              <a:spcBef>
                <a:spcPts val="0"/>
              </a:spcBef>
              <a:buNone/>
            </a:pPr>
            <a:r>
              <a:rPr lang="en"/>
              <a:t>Mobile</a:t>
            </a:r>
          </a:p>
          <a:p>
            <a:pPr rtl="0">
              <a:spcBef>
                <a:spcPts val="0"/>
              </a:spcBef>
              <a:buNone/>
            </a:pPr>
            <a:r>
              <a:rPr lang="en"/>
              <a:t>App</a:t>
            </a:r>
          </a:p>
          <a:p>
            <a:pPr rtl="0">
              <a:spcBef>
                <a:spcPts val="0"/>
              </a:spcBef>
              <a:buNone/>
            </a:pPr>
            <a:r>
              <a:rPr lang="en"/>
              <a:t>Block</a:t>
            </a:r>
          </a:p>
          <a:p>
            <a:pPr>
              <a:spcBef>
                <a:spcPts val="0"/>
              </a:spcBef>
              <a:buNone/>
            </a:pPr>
            <a:r>
              <a:rPr lang="en"/>
              <a:t>Diagram</a:t>
            </a:r>
          </a:p>
        </p:txBody>
      </p:sp>
      <p:pic>
        <p:nvPicPr>
          <p:cNvPr id="256" name="Shape 256"/>
          <p:cNvPicPr preferRelativeResize="0"/>
          <p:nvPr/>
        </p:nvPicPr>
        <p:blipFill>
          <a:blip r:embed="rId3">
            <a:alphaModFix/>
          </a:blip>
          <a:stretch>
            <a:fillRect/>
          </a:stretch>
        </p:blipFill>
        <p:spPr>
          <a:xfrm>
            <a:off x="2545150" y="0"/>
            <a:ext cx="4694046" cy="68580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564000" y="-12"/>
            <a:ext cx="8229600" cy="1143000"/>
          </a:xfrm>
          <a:prstGeom prst="rect">
            <a:avLst/>
          </a:prstGeom>
        </p:spPr>
        <p:txBody>
          <a:bodyPr lIns="91425" tIns="91425" rIns="91425" bIns="91425" anchor="b" anchorCtr="0">
            <a:noAutofit/>
          </a:bodyPr>
          <a:lstStyle/>
          <a:p>
            <a:pPr lvl="0" rtl="0">
              <a:spcBef>
                <a:spcPts val="0"/>
              </a:spcBef>
              <a:buNone/>
            </a:pPr>
            <a:r>
              <a:rPr lang="en"/>
              <a:t>GUI</a:t>
            </a:r>
          </a:p>
        </p:txBody>
      </p:sp>
      <p:pic>
        <p:nvPicPr>
          <p:cNvPr id="262" name="Shape 262"/>
          <p:cNvPicPr preferRelativeResize="0"/>
          <p:nvPr/>
        </p:nvPicPr>
        <p:blipFill>
          <a:blip r:embed="rId3">
            <a:alphaModFix/>
          </a:blip>
          <a:stretch>
            <a:fillRect/>
          </a:stretch>
        </p:blipFill>
        <p:spPr>
          <a:xfrm>
            <a:off x="564000" y="1478375"/>
            <a:ext cx="7955825" cy="4661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564000" y="335362"/>
            <a:ext cx="8229600" cy="1143000"/>
          </a:xfrm>
          <a:prstGeom prst="rect">
            <a:avLst/>
          </a:prstGeom>
        </p:spPr>
        <p:txBody>
          <a:bodyPr lIns="91425" tIns="91425" rIns="91425" bIns="91425" anchor="b" anchorCtr="0">
            <a:noAutofit/>
          </a:bodyPr>
          <a:lstStyle/>
          <a:p>
            <a:pPr lvl="0" rtl="0">
              <a:spcBef>
                <a:spcPts val="0"/>
              </a:spcBef>
              <a:buNone/>
            </a:pPr>
            <a:r>
              <a:rPr lang="en"/>
              <a:t>GUI</a:t>
            </a:r>
          </a:p>
        </p:txBody>
      </p:sp>
      <p:pic>
        <p:nvPicPr>
          <p:cNvPr id="268" name="Shape 268"/>
          <p:cNvPicPr preferRelativeResize="0"/>
          <p:nvPr/>
        </p:nvPicPr>
        <p:blipFill>
          <a:blip r:embed="rId3">
            <a:alphaModFix/>
          </a:blip>
          <a:stretch>
            <a:fillRect/>
          </a:stretch>
        </p:blipFill>
        <p:spPr>
          <a:xfrm>
            <a:off x="1767574" y="823000"/>
            <a:ext cx="6003274" cy="5360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Sending/Receiving Data</a:t>
            </a:r>
          </a:p>
        </p:txBody>
      </p:sp>
      <p:sp>
        <p:nvSpPr>
          <p:cNvPr id="274" name="Shape 2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Needed to create a separate thread (ConnectThread) for connecting Bluetooth module and Android device</a:t>
            </a:r>
          </a:p>
          <a:p>
            <a:pPr lvl="0" rtl="0">
              <a:spcBef>
                <a:spcPts val="0"/>
              </a:spcBef>
              <a:buNone/>
            </a:pPr>
            <a:endParaRPr sz="2400"/>
          </a:p>
          <a:p>
            <a:pPr marL="457200" lvl="0" indent="-381000" rtl="0">
              <a:spcBef>
                <a:spcPts val="0"/>
              </a:spcBef>
              <a:buClr>
                <a:schemeClr val="dk2"/>
              </a:buClr>
              <a:buSzPct val="100000"/>
              <a:buFont typeface="Arial"/>
              <a:buChar char="●"/>
            </a:pPr>
            <a:r>
              <a:rPr lang="en" sz="2400"/>
              <a:t>ConnectThread takes in BluetoothDevice and creates a BluetoothSocket</a:t>
            </a:r>
          </a:p>
          <a:p>
            <a:pPr lvl="0" rtl="0">
              <a:spcBef>
                <a:spcPts val="0"/>
              </a:spcBef>
              <a:buNone/>
            </a:pPr>
            <a:endParaRPr sz="2400"/>
          </a:p>
          <a:p>
            <a:pPr marL="457200" lvl="0" indent="-381000" rtl="0">
              <a:spcBef>
                <a:spcPts val="0"/>
              </a:spcBef>
              <a:buClr>
                <a:schemeClr val="dk2"/>
              </a:buClr>
              <a:buSzPct val="100000"/>
              <a:buFont typeface="Arial"/>
              <a:buChar char="●"/>
            </a:pPr>
            <a:r>
              <a:rPr lang="en" sz="2400"/>
              <a:t>We need yet another thread (ConnectedThread) to utilize InputStream &amp; OutputStream for reading in data</a:t>
            </a:r>
          </a:p>
          <a:p>
            <a:pPr lvl="0" rtl="0">
              <a:spcBef>
                <a:spcPts val="0"/>
              </a:spcBef>
              <a:buNone/>
            </a:pPr>
            <a:endParaRPr sz="2400"/>
          </a:p>
          <a:p>
            <a:pPr marL="457200" lvl="0" indent="-381000">
              <a:spcBef>
                <a:spcPts val="0"/>
              </a:spcBef>
              <a:buClr>
                <a:schemeClr val="dk2"/>
              </a:buClr>
              <a:buSzPct val="100000"/>
              <a:buFont typeface="Arial"/>
              <a:buChar char="●"/>
            </a:pPr>
            <a:r>
              <a:rPr lang="en" sz="2400"/>
              <a:t>Handler handles the processing of data and displays heart rate signal</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GraphView</a:t>
            </a:r>
          </a:p>
        </p:txBody>
      </p:sp>
      <p:sp>
        <p:nvSpPr>
          <p:cNvPr id="280" name="Shape 2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GraphView - Open source graph plotting for Android</a:t>
            </a:r>
          </a:p>
          <a:p>
            <a:pPr rtl="0">
              <a:spcBef>
                <a:spcPts val="0"/>
              </a:spcBef>
              <a:buNone/>
            </a:pPr>
            <a:endParaRPr/>
          </a:p>
          <a:p>
            <a:pPr rtl="0">
              <a:spcBef>
                <a:spcPts val="0"/>
              </a:spcBef>
              <a:buNone/>
            </a:pPr>
            <a:r>
              <a:rPr lang="en"/>
              <a:t>We imported the GraphView library and used it to display a graph in real time.</a:t>
            </a:r>
          </a:p>
          <a:p>
            <a:pPr rtl="0">
              <a:spcBef>
                <a:spcPts val="0"/>
              </a:spcBef>
              <a:buNone/>
            </a:pPr>
            <a:endParaRPr/>
          </a:p>
          <a:p>
            <a:pPr rtl="0">
              <a:spcBef>
                <a:spcPts val="0"/>
              </a:spcBef>
              <a:buNone/>
            </a:pPr>
            <a:r>
              <a:rPr lang="en"/>
              <a:t>Credit to: Jonas Gehring</a:t>
            </a:r>
          </a:p>
          <a:p>
            <a:pPr rtl="0">
              <a:spcBef>
                <a:spcPts val="0"/>
              </a:spcBef>
              <a:buNone/>
            </a:pPr>
            <a:r>
              <a:rPr lang="en" u="sng">
                <a:solidFill>
                  <a:schemeClr val="hlink"/>
                </a:solidFill>
                <a:hlinkClick r:id="rId3"/>
              </a:rPr>
              <a:t>www.android-graphview.org</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Shape 285"/>
          <p:cNvGraphicFramePr/>
          <p:nvPr>
            <p:extLst>
              <p:ext uri="{D42A27DB-BD31-4B8C-83A1-F6EECF244321}">
                <p14:modId xmlns="" xmlns:p14="http://schemas.microsoft.com/office/powerpoint/2010/main" val="302784440"/>
              </p:ext>
            </p:extLst>
          </p:nvPr>
        </p:nvGraphicFramePr>
        <p:xfrm>
          <a:off x="889350" y="1142997"/>
          <a:ext cx="7365300" cy="5288320"/>
        </p:xfrm>
        <a:graphic>
          <a:graphicData uri="http://schemas.openxmlformats.org/drawingml/2006/table">
            <a:tbl>
              <a:tblPr>
                <a:noFill/>
                <a:tableStyleId>{95976DFC-22E8-42E5-B6D1-AD8BFE55AAC2}</a:tableStyleId>
              </a:tblPr>
              <a:tblGrid>
                <a:gridCol w="1841325"/>
                <a:gridCol w="1841325"/>
                <a:gridCol w="1841325"/>
                <a:gridCol w="1841325"/>
              </a:tblGrid>
              <a:tr h="347975">
                <a:tc>
                  <a:txBody>
                    <a:bodyPr/>
                    <a:lstStyle/>
                    <a:p>
                      <a:pPr lvl="0" rtl="0">
                        <a:spcBef>
                          <a:spcPts val="0"/>
                        </a:spcBef>
                        <a:buNone/>
                      </a:pPr>
                      <a:r>
                        <a:rPr lang="en" dirty="0">
                          <a:solidFill>
                            <a:srgbClr val="000000"/>
                          </a:solidFill>
                        </a:rPr>
                        <a:t>Item</a:t>
                      </a:r>
                    </a:p>
                  </a:txBody>
                  <a:tcPr marL="91425" marR="91425" marT="91425" marB="91425"/>
                </a:tc>
                <a:tc>
                  <a:txBody>
                    <a:bodyPr/>
                    <a:lstStyle/>
                    <a:p>
                      <a:pPr lvl="0" rtl="0">
                        <a:spcBef>
                          <a:spcPts val="0"/>
                        </a:spcBef>
                        <a:buNone/>
                      </a:pPr>
                      <a:r>
                        <a:rPr lang="en">
                          <a:solidFill>
                            <a:srgbClr val="000000"/>
                          </a:solidFill>
                        </a:rPr>
                        <a:t>Quantity </a:t>
                      </a:r>
                    </a:p>
                  </a:txBody>
                  <a:tcPr marL="91425" marR="91425" marT="91425" marB="91425"/>
                </a:tc>
                <a:tc>
                  <a:txBody>
                    <a:bodyPr/>
                    <a:lstStyle/>
                    <a:p>
                      <a:pPr lvl="0" rtl="0">
                        <a:spcBef>
                          <a:spcPts val="0"/>
                        </a:spcBef>
                        <a:buNone/>
                      </a:pPr>
                      <a:r>
                        <a:rPr lang="en">
                          <a:solidFill>
                            <a:srgbClr val="000000"/>
                          </a:solidFill>
                        </a:rPr>
                        <a:t>Price ($)</a:t>
                      </a:r>
                    </a:p>
                  </a:txBody>
                  <a:tcPr marL="91425" marR="91425" marT="91425" marB="91425"/>
                </a:tc>
                <a:tc>
                  <a:txBody>
                    <a:bodyPr/>
                    <a:lstStyle/>
                    <a:p>
                      <a:pPr lvl="0" rtl="0">
                        <a:spcBef>
                          <a:spcPts val="0"/>
                        </a:spcBef>
                        <a:buNone/>
                      </a:pPr>
                      <a:r>
                        <a:rPr lang="en">
                          <a:solidFill>
                            <a:srgbClr val="000000"/>
                          </a:solidFill>
                        </a:rPr>
                        <a:t>Vendor</a:t>
                      </a:r>
                    </a:p>
                  </a:txBody>
                  <a:tcPr marL="91425" marR="91425" marT="91425" marB="91425"/>
                </a:tc>
              </a:tr>
              <a:tr h="347975">
                <a:tc>
                  <a:txBody>
                    <a:bodyPr/>
                    <a:lstStyle/>
                    <a:p>
                      <a:pPr marL="0" marR="0" lvl="0" indent="0" algn="l" rtl="0">
                        <a:lnSpc>
                          <a:spcPct val="100000"/>
                        </a:lnSpc>
                        <a:spcBef>
                          <a:spcPts val="0"/>
                        </a:spcBef>
                        <a:spcAft>
                          <a:spcPts val="0"/>
                        </a:spcAft>
                        <a:buNone/>
                      </a:pPr>
                      <a:r>
                        <a:rPr lang="en" dirty="0">
                          <a:solidFill>
                            <a:srgbClr val="000000"/>
                          </a:solidFill>
                        </a:rPr>
                        <a:t>INA128</a:t>
                      </a:r>
                    </a:p>
                  </a:txBody>
                  <a:tcPr marL="91425" marR="91425" marT="91425" marB="91425"/>
                </a:tc>
                <a:tc>
                  <a:txBody>
                    <a:bodyPr/>
                    <a:lstStyle/>
                    <a:p>
                      <a:pPr lvl="0" rtl="0">
                        <a:spcBef>
                          <a:spcPts val="0"/>
                        </a:spcBef>
                        <a:buNone/>
                      </a:pPr>
                      <a:r>
                        <a:rPr lang="en">
                          <a:solidFill>
                            <a:srgbClr val="000000"/>
                          </a:solidFill>
                        </a:rPr>
                        <a:t>2</a:t>
                      </a:r>
                    </a:p>
                  </a:txBody>
                  <a:tcPr marL="91425" marR="91425" marT="91425" marB="91425"/>
                </a:tc>
                <a:tc>
                  <a:txBody>
                    <a:bodyPr/>
                    <a:lstStyle/>
                    <a:p>
                      <a:pPr lvl="0" rtl="0">
                        <a:spcBef>
                          <a:spcPts val="0"/>
                        </a:spcBef>
                        <a:buNone/>
                      </a:pPr>
                      <a:r>
                        <a:rPr lang="en">
                          <a:solidFill>
                            <a:srgbClr val="000000"/>
                          </a:solidFill>
                        </a:rPr>
                        <a:t>13.00</a:t>
                      </a:r>
                    </a:p>
                  </a:txBody>
                  <a:tcPr marL="91425" marR="91425" marT="91425" marB="91425"/>
                </a:tc>
                <a:tc>
                  <a:txBody>
                    <a:bodyPr/>
                    <a:lstStyle/>
                    <a:p>
                      <a:pPr lvl="0" rtl="0">
                        <a:spcBef>
                          <a:spcPts val="0"/>
                        </a:spcBef>
                        <a:buNone/>
                      </a:pPr>
                      <a:r>
                        <a:rPr lang="en">
                          <a:solidFill>
                            <a:srgbClr val="000000"/>
                          </a:solidFill>
                        </a:rPr>
                        <a:t>ebay</a:t>
                      </a:r>
                    </a:p>
                  </a:txBody>
                  <a:tcPr marL="91425" marR="91425" marT="91425" marB="91425"/>
                </a:tc>
              </a:tr>
              <a:tr h="347975">
                <a:tc>
                  <a:txBody>
                    <a:bodyPr/>
                    <a:lstStyle/>
                    <a:p>
                      <a:pPr lvl="0" rtl="0">
                        <a:spcBef>
                          <a:spcPts val="0"/>
                        </a:spcBef>
                        <a:buNone/>
                      </a:pPr>
                      <a:r>
                        <a:rPr lang="en" dirty="0">
                          <a:solidFill>
                            <a:srgbClr val="000000"/>
                          </a:solidFill>
                        </a:rPr>
                        <a:t>Green 16 pin LCD</a:t>
                      </a:r>
                    </a:p>
                  </a:txBody>
                  <a:tcPr marL="91425" marR="91425" marT="91425" marB="91425"/>
                </a:tc>
                <a:tc>
                  <a:txBody>
                    <a:bodyPr/>
                    <a:lstStyle/>
                    <a:p>
                      <a:pPr lvl="0" rtl="0">
                        <a:spcBef>
                          <a:spcPts val="0"/>
                        </a:spcBef>
                        <a:buNone/>
                      </a:pPr>
                      <a:r>
                        <a:rPr lang="en" dirty="0">
                          <a:solidFill>
                            <a:srgbClr val="000000"/>
                          </a:solidFill>
                        </a:rPr>
                        <a:t>1</a:t>
                      </a:r>
                    </a:p>
                  </a:txBody>
                  <a:tcPr marL="91425" marR="91425" marT="91425" marB="91425"/>
                </a:tc>
                <a:tc>
                  <a:txBody>
                    <a:bodyPr/>
                    <a:lstStyle/>
                    <a:p>
                      <a:pPr lvl="0" rtl="0">
                        <a:spcBef>
                          <a:spcPts val="0"/>
                        </a:spcBef>
                        <a:buNone/>
                      </a:pPr>
                      <a:r>
                        <a:rPr lang="en">
                          <a:solidFill>
                            <a:srgbClr val="000000"/>
                          </a:solidFill>
                        </a:rPr>
                        <a:t>4.95</a:t>
                      </a:r>
                    </a:p>
                  </a:txBody>
                  <a:tcPr marL="91425" marR="91425" marT="91425" marB="91425"/>
                </a:tc>
                <a:tc>
                  <a:txBody>
                    <a:bodyPr/>
                    <a:lstStyle/>
                    <a:p>
                      <a:pPr lvl="0" rtl="0">
                        <a:spcBef>
                          <a:spcPts val="0"/>
                        </a:spcBef>
                        <a:buNone/>
                      </a:pPr>
                      <a:r>
                        <a:rPr lang="en">
                          <a:solidFill>
                            <a:srgbClr val="000000"/>
                          </a:solidFill>
                        </a:rPr>
                        <a:t>ebay</a:t>
                      </a:r>
                    </a:p>
                  </a:txBody>
                  <a:tcPr marL="91425" marR="91425" marT="91425" marB="91425"/>
                </a:tc>
              </a:tr>
              <a:tr h="347975">
                <a:tc>
                  <a:txBody>
                    <a:bodyPr/>
                    <a:lstStyle/>
                    <a:p>
                      <a:pPr lvl="0" rtl="0">
                        <a:spcBef>
                          <a:spcPts val="0"/>
                        </a:spcBef>
                        <a:buNone/>
                      </a:pPr>
                      <a:r>
                        <a:rPr lang="en">
                          <a:solidFill>
                            <a:srgbClr val="000000"/>
                          </a:solidFill>
                        </a:rPr>
                        <a:t>TL084CN</a:t>
                      </a:r>
                    </a:p>
                  </a:txBody>
                  <a:tcPr marL="91425" marR="91425" marT="91425" marB="91425"/>
                </a:tc>
                <a:tc>
                  <a:txBody>
                    <a:bodyPr/>
                    <a:lstStyle/>
                    <a:p>
                      <a:pPr lvl="0" rtl="0">
                        <a:spcBef>
                          <a:spcPts val="0"/>
                        </a:spcBef>
                        <a:buNone/>
                      </a:pPr>
                      <a:r>
                        <a:rPr lang="en" dirty="0">
                          <a:solidFill>
                            <a:srgbClr val="000000"/>
                          </a:solidFill>
                        </a:rPr>
                        <a:t>10</a:t>
                      </a:r>
                    </a:p>
                  </a:txBody>
                  <a:tcPr marL="91425" marR="91425" marT="91425" marB="91425"/>
                </a:tc>
                <a:tc>
                  <a:txBody>
                    <a:bodyPr/>
                    <a:lstStyle/>
                    <a:p>
                      <a:pPr lvl="0" rtl="0">
                        <a:spcBef>
                          <a:spcPts val="0"/>
                        </a:spcBef>
                        <a:buNone/>
                      </a:pPr>
                      <a:r>
                        <a:rPr lang="en">
                          <a:solidFill>
                            <a:srgbClr val="000000"/>
                          </a:solidFill>
                        </a:rPr>
                        <a:t>3.99</a:t>
                      </a:r>
                    </a:p>
                  </a:txBody>
                  <a:tcPr marL="91425" marR="91425" marT="91425" marB="91425"/>
                </a:tc>
                <a:tc>
                  <a:txBody>
                    <a:bodyPr/>
                    <a:lstStyle/>
                    <a:p>
                      <a:pPr lvl="0" rtl="0">
                        <a:spcBef>
                          <a:spcPts val="0"/>
                        </a:spcBef>
                        <a:buNone/>
                      </a:pPr>
                      <a:r>
                        <a:rPr lang="en">
                          <a:solidFill>
                            <a:srgbClr val="000000"/>
                          </a:solidFill>
                        </a:rPr>
                        <a:t>ebay</a:t>
                      </a:r>
                    </a:p>
                  </a:txBody>
                  <a:tcPr marL="91425" marR="91425" marT="91425" marB="91425"/>
                </a:tc>
              </a:tr>
              <a:tr h="347975">
                <a:tc>
                  <a:txBody>
                    <a:bodyPr/>
                    <a:lstStyle/>
                    <a:p>
                      <a:pPr rtl="0">
                        <a:spcBef>
                          <a:spcPts val="0"/>
                        </a:spcBef>
                        <a:buNone/>
                      </a:pPr>
                      <a:r>
                        <a:rPr lang="en">
                          <a:solidFill>
                            <a:srgbClr val="000000"/>
                          </a:solidFill>
                        </a:rPr>
                        <a:t>ATTiny85</a:t>
                      </a:r>
                    </a:p>
                  </a:txBody>
                  <a:tcPr marL="91425" marR="91425" marT="91425" marB="91425"/>
                </a:tc>
                <a:tc>
                  <a:txBody>
                    <a:bodyPr/>
                    <a:lstStyle/>
                    <a:p>
                      <a:pPr rtl="0">
                        <a:spcBef>
                          <a:spcPts val="0"/>
                        </a:spcBef>
                        <a:buNone/>
                      </a:pPr>
                      <a:r>
                        <a:rPr lang="en" dirty="0">
                          <a:solidFill>
                            <a:srgbClr val="000000"/>
                          </a:solidFill>
                        </a:rPr>
                        <a:t>2</a:t>
                      </a:r>
                    </a:p>
                  </a:txBody>
                  <a:tcPr marL="91425" marR="91425" marT="91425" marB="91425"/>
                </a:tc>
                <a:tc>
                  <a:txBody>
                    <a:bodyPr/>
                    <a:lstStyle/>
                    <a:p>
                      <a:pPr rtl="0">
                        <a:spcBef>
                          <a:spcPts val="0"/>
                        </a:spcBef>
                        <a:buNone/>
                      </a:pPr>
                      <a:r>
                        <a:rPr lang="en">
                          <a:solidFill>
                            <a:srgbClr val="000000"/>
                          </a:solidFill>
                        </a:rPr>
                        <a:t>3.99</a:t>
                      </a:r>
                    </a:p>
                  </a:txBody>
                  <a:tcPr marL="91425" marR="91425" marT="91425" marB="91425"/>
                </a:tc>
                <a:tc>
                  <a:txBody>
                    <a:bodyPr/>
                    <a:lstStyle/>
                    <a:p>
                      <a:pPr rtl="0">
                        <a:spcBef>
                          <a:spcPts val="0"/>
                        </a:spcBef>
                        <a:buNone/>
                      </a:pPr>
                      <a:r>
                        <a:rPr lang="en">
                          <a:solidFill>
                            <a:srgbClr val="000000"/>
                          </a:solidFill>
                        </a:rPr>
                        <a:t>ebay</a:t>
                      </a:r>
                    </a:p>
                  </a:txBody>
                  <a:tcPr marL="91425" marR="91425" marT="91425" marB="91425"/>
                </a:tc>
              </a:tr>
              <a:tr h="347975">
                <a:tc>
                  <a:txBody>
                    <a:bodyPr/>
                    <a:lstStyle/>
                    <a:p>
                      <a:pPr rtl="0">
                        <a:spcBef>
                          <a:spcPts val="0"/>
                        </a:spcBef>
                        <a:buNone/>
                      </a:pPr>
                      <a:r>
                        <a:rPr lang="en">
                          <a:solidFill>
                            <a:srgbClr val="000000"/>
                          </a:solidFill>
                        </a:rPr>
                        <a:t>Electrodes</a:t>
                      </a:r>
                    </a:p>
                  </a:txBody>
                  <a:tcPr marL="91425" marR="91425" marT="91425" marB="91425"/>
                </a:tc>
                <a:tc>
                  <a:txBody>
                    <a:bodyPr/>
                    <a:lstStyle/>
                    <a:p>
                      <a:pPr rtl="0">
                        <a:spcBef>
                          <a:spcPts val="0"/>
                        </a:spcBef>
                        <a:buNone/>
                      </a:pPr>
                      <a:r>
                        <a:rPr lang="en" dirty="0">
                          <a:solidFill>
                            <a:srgbClr val="000000"/>
                          </a:solidFill>
                        </a:rPr>
                        <a:t>50</a:t>
                      </a:r>
                    </a:p>
                  </a:txBody>
                  <a:tcPr marL="91425" marR="91425" marT="91425" marB="91425"/>
                </a:tc>
                <a:tc>
                  <a:txBody>
                    <a:bodyPr/>
                    <a:lstStyle/>
                    <a:p>
                      <a:pPr rtl="0">
                        <a:spcBef>
                          <a:spcPts val="0"/>
                        </a:spcBef>
                        <a:buNone/>
                      </a:pPr>
                      <a:r>
                        <a:rPr lang="en">
                          <a:solidFill>
                            <a:srgbClr val="000000"/>
                          </a:solidFill>
                        </a:rPr>
                        <a:t>7.89</a:t>
                      </a:r>
                    </a:p>
                  </a:txBody>
                  <a:tcPr marL="91425" marR="91425" marT="91425" marB="91425"/>
                </a:tc>
                <a:tc>
                  <a:txBody>
                    <a:bodyPr/>
                    <a:lstStyle/>
                    <a:p>
                      <a:pPr rtl="0">
                        <a:spcBef>
                          <a:spcPts val="0"/>
                        </a:spcBef>
                        <a:buNone/>
                      </a:pPr>
                      <a:r>
                        <a:rPr lang="en">
                          <a:solidFill>
                            <a:srgbClr val="000000"/>
                          </a:solidFill>
                        </a:rPr>
                        <a:t>ebay</a:t>
                      </a:r>
                    </a:p>
                  </a:txBody>
                  <a:tcPr marL="91425" marR="91425" marT="91425" marB="91425"/>
                </a:tc>
              </a:tr>
              <a:tr h="347975">
                <a:tc>
                  <a:txBody>
                    <a:bodyPr/>
                    <a:lstStyle/>
                    <a:p>
                      <a:pPr rtl="0">
                        <a:spcBef>
                          <a:spcPts val="0"/>
                        </a:spcBef>
                        <a:buNone/>
                      </a:pPr>
                      <a:r>
                        <a:rPr lang="en">
                          <a:solidFill>
                            <a:srgbClr val="000000"/>
                          </a:solidFill>
                        </a:rPr>
                        <a:t>SD Card Breakout</a:t>
                      </a:r>
                    </a:p>
                  </a:txBody>
                  <a:tcPr marL="91425" marR="91425" marT="91425" marB="91425"/>
                </a:tc>
                <a:tc>
                  <a:txBody>
                    <a:bodyPr/>
                    <a:lstStyle/>
                    <a:p>
                      <a:pPr rtl="0">
                        <a:spcBef>
                          <a:spcPts val="0"/>
                        </a:spcBef>
                        <a:buNone/>
                      </a:pPr>
                      <a:r>
                        <a:rPr lang="en">
                          <a:solidFill>
                            <a:srgbClr val="000000"/>
                          </a:solidFill>
                        </a:rPr>
                        <a:t>Many</a:t>
                      </a:r>
                    </a:p>
                  </a:txBody>
                  <a:tcPr marL="91425" marR="91425" marT="91425" marB="91425"/>
                </a:tc>
                <a:tc>
                  <a:txBody>
                    <a:bodyPr/>
                    <a:lstStyle/>
                    <a:p>
                      <a:pPr rtl="0">
                        <a:spcBef>
                          <a:spcPts val="0"/>
                        </a:spcBef>
                        <a:buNone/>
                      </a:pPr>
                      <a:r>
                        <a:rPr lang="en" dirty="0">
                          <a:solidFill>
                            <a:srgbClr val="000000"/>
                          </a:solidFill>
                        </a:rPr>
                        <a:t>9.95</a:t>
                      </a:r>
                    </a:p>
                  </a:txBody>
                  <a:tcPr marL="91425" marR="91425" marT="91425" marB="91425"/>
                </a:tc>
                <a:tc>
                  <a:txBody>
                    <a:bodyPr/>
                    <a:lstStyle/>
                    <a:p>
                      <a:pPr rtl="0">
                        <a:spcBef>
                          <a:spcPts val="0"/>
                        </a:spcBef>
                        <a:buNone/>
                      </a:pPr>
                      <a:r>
                        <a:rPr lang="en">
                          <a:solidFill>
                            <a:srgbClr val="000000"/>
                          </a:solidFill>
                        </a:rPr>
                        <a:t>Sparkfun</a:t>
                      </a:r>
                    </a:p>
                  </a:txBody>
                  <a:tcPr marL="91425" marR="91425" marT="91425" marB="91425"/>
                </a:tc>
              </a:tr>
              <a:tr h="351350">
                <a:tc>
                  <a:txBody>
                    <a:bodyPr/>
                    <a:lstStyle/>
                    <a:p>
                      <a:pPr rtl="0">
                        <a:spcBef>
                          <a:spcPts val="0"/>
                        </a:spcBef>
                        <a:buNone/>
                      </a:pPr>
                      <a:r>
                        <a:rPr lang="en">
                          <a:solidFill>
                            <a:srgbClr val="000000"/>
                          </a:solidFill>
                        </a:rPr>
                        <a:t>Sensor Cable</a:t>
                      </a:r>
                    </a:p>
                  </a:txBody>
                  <a:tcPr marL="91425" marR="91425" marT="91425" marB="91425"/>
                </a:tc>
                <a:tc>
                  <a:txBody>
                    <a:bodyPr/>
                    <a:lstStyle/>
                    <a:p>
                      <a:pPr rtl="0">
                        <a:spcBef>
                          <a:spcPts val="0"/>
                        </a:spcBef>
                        <a:buNone/>
                      </a:pPr>
                      <a:r>
                        <a:rPr lang="en">
                          <a:solidFill>
                            <a:srgbClr val="000000"/>
                          </a:solidFill>
                        </a:rPr>
                        <a:t>1</a:t>
                      </a:r>
                    </a:p>
                  </a:txBody>
                  <a:tcPr marL="91425" marR="91425" marT="91425" marB="91425"/>
                </a:tc>
                <a:tc>
                  <a:txBody>
                    <a:bodyPr/>
                    <a:lstStyle/>
                    <a:p>
                      <a:pPr rtl="0">
                        <a:spcBef>
                          <a:spcPts val="0"/>
                        </a:spcBef>
                        <a:buNone/>
                      </a:pPr>
                      <a:r>
                        <a:rPr lang="en" dirty="0">
                          <a:solidFill>
                            <a:srgbClr val="000000"/>
                          </a:solidFill>
                        </a:rPr>
                        <a:t>4.95</a:t>
                      </a:r>
                    </a:p>
                  </a:txBody>
                  <a:tcPr marL="91425" marR="91425" marT="91425" marB="91425"/>
                </a:tc>
                <a:tc>
                  <a:txBody>
                    <a:bodyPr/>
                    <a:lstStyle/>
                    <a:p>
                      <a:pPr rtl="0">
                        <a:spcBef>
                          <a:spcPts val="0"/>
                        </a:spcBef>
                        <a:buNone/>
                      </a:pPr>
                      <a:r>
                        <a:rPr lang="en">
                          <a:solidFill>
                            <a:srgbClr val="000000"/>
                          </a:solidFill>
                        </a:rPr>
                        <a:t>Sparkfun</a:t>
                      </a:r>
                    </a:p>
                  </a:txBody>
                  <a:tcPr marL="91425" marR="91425" marT="91425" marB="91425"/>
                </a:tc>
              </a:tr>
              <a:tr h="351350">
                <a:tc>
                  <a:txBody>
                    <a:bodyPr/>
                    <a:lstStyle/>
                    <a:p>
                      <a:pPr rtl="0">
                        <a:spcBef>
                          <a:spcPts val="0"/>
                        </a:spcBef>
                        <a:buNone/>
                      </a:pPr>
                      <a:r>
                        <a:rPr lang="en">
                          <a:solidFill>
                            <a:srgbClr val="000000"/>
                          </a:solidFill>
                        </a:rPr>
                        <a:t>Miscellaneous</a:t>
                      </a:r>
                    </a:p>
                  </a:txBody>
                  <a:tcPr marL="91425" marR="91425" marT="91425" marB="91425"/>
                </a:tc>
                <a:tc>
                  <a:txBody>
                    <a:bodyPr/>
                    <a:lstStyle/>
                    <a:p>
                      <a:pPr rtl="0">
                        <a:spcBef>
                          <a:spcPts val="0"/>
                        </a:spcBef>
                        <a:buNone/>
                      </a:pPr>
                      <a:r>
                        <a:rPr lang="en">
                          <a:solidFill>
                            <a:srgbClr val="000000"/>
                          </a:solidFill>
                        </a:rPr>
                        <a:t>Many</a:t>
                      </a:r>
                    </a:p>
                  </a:txBody>
                  <a:tcPr marL="91425" marR="91425" marT="91425" marB="91425"/>
                </a:tc>
                <a:tc>
                  <a:txBody>
                    <a:bodyPr/>
                    <a:lstStyle/>
                    <a:p>
                      <a:pPr rtl="0">
                        <a:spcBef>
                          <a:spcPts val="0"/>
                        </a:spcBef>
                        <a:buNone/>
                      </a:pPr>
                      <a:r>
                        <a:rPr lang="en" dirty="0">
                          <a:solidFill>
                            <a:srgbClr val="000000"/>
                          </a:solidFill>
                        </a:rPr>
                        <a:t>20.00</a:t>
                      </a:r>
                    </a:p>
                  </a:txBody>
                  <a:tcPr marL="91425" marR="91425" marT="91425" marB="91425"/>
                </a:tc>
                <a:tc>
                  <a:txBody>
                    <a:bodyPr/>
                    <a:lstStyle/>
                    <a:p>
                      <a:pPr rtl="0">
                        <a:spcBef>
                          <a:spcPts val="0"/>
                        </a:spcBef>
                        <a:buNone/>
                      </a:pPr>
                      <a:endParaRPr>
                        <a:solidFill>
                          <a:srgbClr val="000000"/>
                        </a:solidFill>
                      </a:endParaRPr>
                    </a:p>
                  </a:txBody>
                  <a:tcPr marL="91425" marR="91425" marT="91425" marB="91425"/>
                </a:tc>
              </a:tr>
              <a:tr h="351350">
                <a:tc>
                  <a:txBody>
                    <a:bodyPr/>
                    <a:lstStyle/>
                    <a:p>
                      <a:pPr rtl="0">
                        <a:spcBef>
                          <a:spcPts val="0"/>
                        </a:spcBef>
                        <a:buNone/>
                      </a:pPr>
                      <a:r>
                        <a:rPr lang="en">
                          <a:solidFill>
                            <a:srgbClr val="000000"/>
                          </a:solidFill>
                        </a:rPr>
                        <a:t>Bluetooth Module</a:t>
                      </a:r>
                    </a:p>
                  </a:txBody>
                  <a:tcPr marL="91425" marR="91425" marT="91425" marB="91425"/>
                </a:tc>
                <a:tc>
                  <a:txBody>
                    <a:bodyPr/>
                    <a:lstStyle/>
                    <a:p>
                      <a:pPr rtl="0">
                        <a:spcBef>
                          <a:spcPts val="0"/>
                        </a:spcBef>
                        <a:buNone/>
                      </a:pPr>
                      <a:r>
                        <a:rPr lang="en">
                          <a:solidFill>
                            <a:srgbClr val="000000"/>
                          </a:solidFill>
                        </a:rPr>
                        <a:t>2</a:t>
                      </a:r>
                    </a:p>
                  </a:txBody>
                  <a:tcPr marL="91425" marR="91425" marT="91425" marB="91425"/>
                </a:tc>
                <a:tc>
                  <a:txBody>
                    <a:bodyPr/>
                    <a:lstStyle/>
                    <a:p>
                      <a:pPr rtl="0">
                        <a:spcBef>
                          <a:spcPts val="0"/>
                        </a:spcBef>
                        <a:buNone/>
                      </a:pPr>
                      <a:r>
                        <a:rPr lang="en" dirty="0">
                          <a:solidFill>
                            <a:srgbClr val="000000"/>
                          </a:solidFill>
                        </a:rPr>
                        <a:t>10.76</a:t>
                      </a:r>
                    </a:p>
                  </a:txBody>
                  <a:tcPr marL="91425" marR="91425" marT="91425" marB="91425"/>
                </a:tc>
                <a:tc>
                  <a:txBody>
                    <a:bodyPr/>
                    <a:lstStyle/>
                    <a:p>
                      <a:pPr rtl="0">
                        <a:spcBef>
                          <a:spcPts val="0"/>
                        </a:spcBef>
                        <a:buNone/>
                      </a:pPr>
                      <a:endParaRPr>
                        <a:solidFill>
                          <a:srgbClr val="000000"/>
                        </a:solidFill>
                      </a:endParaRPr>
                    </a:p>
                  </a:txBody>
                  <a:tcPr marL="91425" marR="91425" marT="91425" marB="91425"/>
                </a:tc>
              </a:tr>
              <a:tr h="533800">
                <a:tc>
                  <a:txBody>
                    <a:bodyPr/>
                    <a:lstStyle/>
                    <a:p>
                      <a:pPr rtl="0">
                        <a:spcBef>
                          <a:spcPts val="0"/>
                        </a:spcBef>
                        <a:buNone/>
                      </a:pPr>
                      <a:r>
                        <a:rPr lang="en">
                          <a:solidFill>
                            <a:srgbClr val="000000"/>
                          </a:solidFill>
                        </a:rPr>
                        <a:t>MSP430 Launchpad</a:t>
                      </a:r>
                    </a:p>
                  </a:txBody>
                  <a:tcPr marL="91425" marR="91425" marT="91425" marB="91425"/>
                </a:tc>
                <a:tc>
                  <a:txBody>
                    <a:bodyPr/>
                    <a:lstStyle/>
                    <a:p>
                      <a:pPr rtl="0">
                        <a:spcBef>
                          <a:spcPts val="0"/>
                        </a:spcBef>
                        <a:buNone/>
                      </a:pPr>
                      <a:r>
                        <a:rPr lang="en">
                          <a:solidFill>
                            <a:srgbClr val="000000"/>
                          </a:solidFill>
                        </a:rPr>
                        <a:t>1</a:t>
                      </a:r>
                    </a:p>
                  </a:txBody>
                  <a:tcPr marL="91425" marR="91425" marT="91425" marB="91425"/>
                </a:tc>
                <a:tc>
                  <a:txBody>
                    <a:bodyPr/>
                    <a:lstStyle/>
                    <a:p>
                      <a:pPr rtl="0">
                        <a:spcBef>
                          <a:spcPts val="0"/>
                        </a:spcBef>
                        <a:buNone/>
                      </a:pPr>
                      <a:r>
                        <a:rPr lang="en" dirty="0">
                          <a:solidFill>
                            <a:srgbClr val="000000"/>
                          </a:solidFill>
                        </a:rPr>
                        <a:t>FREE</a:t>
                      </a:r>
                    </a:p>
                  </a:txBody>
                  <a:tcPr marL="91425" marR="91425" marT="91425" marB="91425"/>
                </a:tc>
                <a:tc>
                  <a:txBody>
                    <a:bodyPr/>
                    <a:lstStyle/>
                    <a:p>
                      <a:pPr rtl="0">
                        <a:spcBef>
                          <a:spcPts val="0"/>
                        </a:spcBef>
                        <a:buNone/>
                      </a:pPr>
                      <a:endParaRPr dirty="0">
                        <a:solidFill>
                          <a:srgbClr val="000000"/>
                        </a:solidFill>
                      </a:endParaRPr>
                    </a:p>
                  </a:txBody>
                  <a:tcPr marL="91425" marR="91425" marT="91425" marB="91425"/>
                </a:tc>
              </a:tr>
              <a:tr h="351350">
                <a:tc>
                  <a:txBody>
                    <a:bodyPr/>
                    <a:lstStyle/>
                    <a:p>
                      <a:pPr rtl="0">
                        <a:spcBef>
                          <a:spcPts val="0"/>
                        </a:spcBef>
                        <a:buNone/>
                      </a:pPr>
                      <a:r>
                        <a:rPr lang="en">
                          <a:solidFill>
                            <a:srgbClr val="000000"/>
                          </a:solidFill>
                        </a:rPr>
                        <a:t>PCBs</a:t>
                      </a:r>
                    </a:p>
                  </a:txBody>
                  <a:tcPr marL="91425" marR="91425" marT="91425" marB="91425"/>
                </a:tc>
                <a:tc>
                  <a:txBody>
                    <a:bodyPr/>
                    <a:lstStyle/>
                    <a:p>
                      <a:pPr rtl="0">
                        <a:spcBef>
                          <a:spcPts val="0"/>
                        </a:spcBef>
                        <a:buNone/>
                      </a:pPr>
                      <a:r>
                        <a:rPr lang="en">
                          <a:solidFill>
                            <a:srgbClr val="000000"/>
                          </a:solidFill>
                        </a:rPr>
                        <a:t>9</a:t>
                      </a:r>
                    </a:p>
                  </a:txBody>
                  <a:tcPr marL="91425" marR="91425" marT="91425" marB="91425"/>
                </a:tc>
                <a:tc>
                  <a:txBody>
                    <a:bodyPr/>
                    <a:lstStyle/>
                    <a:p>
                      <a:pPr rtl="0">
                        <a:spcBef>
                          <a:spcPts val="0"/>
                        </a:spcBef>
                        <a:buNone/>
                      </a:pPr>
                      <a:r>
                        <a:rPr lang="en">
                          <a:solidFill>
                            <a:srgbClr val="000000"/>
                          </a:solidFill>
                        </a:rPr>
                        <a:t>136.00</a:t>
                      </a:r>
                    </a:p>
                  </a:txBody>
                  <a:tcPr marL="91425" marR="91425" marT="91425" marB="91425"/>
                </a:tc>
                <a:tc>
                  <a:txBody>
                    <a:bodyPr/>
                    <a:lstStyle/>
                    <a:p>
                      <a:pPr rtl="0">
                        <a:spcBef>
                          <a:spcPts val="0"/>
                        </a:spcBef>
                        <a:buNone/>
                      </a:pPr>
                      <a:r>
                        <a:rPr lang="en" dirty="0">
                          <a:solidFill>
                            <a:srgbClr val="000000"/>
                          </a:solidFill>
                        </a:rPr>
                        <a:t>OSH Park</a:t>
                      </a:r>
                    </a:p>
                  </a:txBody>
                  <a:tcPr marL="91425" marR="91425" marT="91425" marB="91425"/>
                </a:tc>
              </a:tr>
              <a:tr h="351350">
                <a:tc>
                  <a:txBody>
                    <a:bodyPr/>
                    <a:lstStyle/>
                    <a:p>
                      <a:pPr rtl="0">
                        <a:spcBef>
                          <a:spcPts val="0"/>
                        </a:spcBef>
                        <a:buNone/>
                      </a:pPr>
                      <a:r>
                        <a:rPr lang="en" b="1">
                          <a:solidFill>
                            <a:srgbClr val="000000"/>
                          </a:solidFill>
                        </a:rPr>
                        <a:t>Total</a:t>
                      </a:r>
                    </a:p>
                  </a:txBody>
                  <a:tcPr marL="91425" marR="91425" marT="91425" marB="91425"/>
                </a:tc>
                <a:tc>
                  <a:txBody>
                    <a:bodyPr/>
                    <a:lstStyle/>
                    <a:p>
                      <a:pPr rtl="0">
                        <a:spcBef>
                          <a:spcPts val="0"/>
                        </a:spcBef>
                        <a:buNone/>
                      </a:pPr>
                      <a:endParaRPr>
                        <a:solidFill>
                          <a:srgbClr val="000000"/>
                        </a:solidFill>
                      </a:endParaRPr>
                    </a:p>
                  </a:txBody>
                  <a:tcPr marL="91425" marR="91425" marT="91425" marB="91425"/>
                </a:tc>
                <a:tc>
                  <a:txBody>
                    <a:bodyPr/>
                    <a:lstStyle/>
                    <a:p>
                      <a:pPr rtl="0">
                        <a:spcBef>
                          <a:spcPts val="0"/>
                        </a:spcBef>
                        <a:buNone/>
                      </a:pPr>
                      <a:r>
                        <a:rPr lang="en" b="1">
                          <a:solidFill>
                            <a:srgbClr val="000000"/>
                          </a:solidFill>
                        </a:rPr>
                        <a:t>215.48</a:t>
                      </a:r>
                    </a:p>
                  </a:txBody>
                  <a:tcPr marL="91425" marR="91425" marT="91425" marB="91425"/>
                </a:tc>
                <a:tc>
                  <a:txBody>
                    <a:bodyPr/>
                    <a:lstStyle/>
                    <a:p>
                      <a:pPr rtl="0">
                        <a:spcBef>
                          <a:spcPts val="0"/>
                        </a:spcBef>
                        <a:buNone/>
                      </a:pPr>
                      <a:endParaRPr dirty="0">
                        <a:solidFill>
                          <a:srgbClr val="000000"/>
                        </a:solidFill>
                      </a:endParaRPr>
                    </a:p>
                  </a:txBody>
                  <a:tcPr marL="91425" marR="91425" marT="91425" marB="91425"/>
                </a:tc>
              </a:tr>
            </a:tbl>
          </a:graphicData>
        </a:graphic>
      </p:graphicFrame>
      <p:sp>
        <p:nvSpPr>
          <p:cNvPr id="286" name="Shape 286"/>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lvl="0" rtl="0">
              <a:spcBef>
                <a:spcPts val="0"/>
              </a:spcBef>
              <a:buNone/>
            </a:pPr>
            <a:r>
              <a:rPr lang="en"/>
              <a:t>Expenses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Specifications</a:t>
            </a:r>
          </a:p>
        </p:txBody>
      </p:sp>
      <p:sp>
        <p:nvSpPr>
          <p:cNvPr id="64" name="Shape 6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9 V Battery powered</a:t>
            </a:r>
          </a:p>
          <a:p>
            <a:pPr marL="457200" lvl="0" indent="-419100" rtl="0">
              <a:spcBef>
                <a:spcPts val="0"/>
              </a:spcBef>
              <a:buClr>
                <a:schemeClr val="dk2"/>
              </a:buClr>
              <a:buSzPct val="100000"/>
              <a:buFont typeface="Arial"/>
              <a:buChar char="●"/>
            </a:pPr>
            <a:r>
              <a:rPr lang="en" dirty="0"/>
              <a:t>Attenuate simulated signal to </a:t>
            </a:r>
            <a:r>
              <a:rPr lang="en" dirty="0" smtClean="0"/>
              <a:t>1 mVpp</a:t>
            </a:r>
            <a:endParaRPr lang="en" dirty="0"/>
          </a:p>
          <a:p>
            <a:pPr marL="457200" lvl="0" indent="-419100" rtl="0">
              <a:spcBef>
                <a:spcPts val="0"/>
              </a:spcBef>
              <a:buClr>
                <a:schemeClr val="dk2"/>
              </a:buClr>
              <a:buSzPct val="100000"/>
              <a:buFont typeface="Arial"/>
              <a:buChar char="●"/>
            </a:pPr>
            <a:r>
              <a:rPr lang="en" dirty="0"/>
              <a:t>Amplify a 1 </a:t>
            </a:r>
            <a:r>
              <a:rPr lang="en" dirty="0" smtClean="0"/>
              <a:t>mVpp </a:t>
            </a:r>
            <a:r>
              <a:rPr lang="en" dirty="0"/>
              <a:t>signal without saturating amplifier.</a:t>
            </a:r>
          </a:p>
          <a:p>
            <a:pPr marL="914400" lvl="1" indent="-381000">
              <a:buSzPct val="80000"/>
              <a:buFont typeface="Courier New"/>
              <a:buChar char="o"/>
            </a:pPr>
            <a:r>
              <a:rPr lang="en" dirty="0"/>
              <a:t>Oscillate signal  between 0 - 5 V</a:t>
            </a:r>
          </a:p>
          <a:p>
            <a:pPr marL="457200" marR="0" lvl="0" indent="-419100" algn="l" rtl="0">
              <a:lnSpc>
                <a:spcPct val="100000"/>
              </a:lnSpc>
              <a:spcBef>
                <a:spcPts val="600"/>
              </a:spcBef>
              <a:spcAft>
                <a:spcPts val="0"/>
              </a:spcAft>
              <a:buClr>
                <a:schemeClr val="dk2"/>
              </a:buClr>
              <a:buSzPct val="100000"/>
              <a:buFont typeface="Arial"/>
              <a:buChar char="●"/>
            </a:pPr>
            <a:r>
              <a:rPr lang="en" dirty="0"/>
              <a:t>Filter power interference (60 Hz)</a:t>
            </a:r>
          </a:p>
          <a:p>
            <a:pPr marL="457200" marR="0" lvl="0" indent="-419100" algn="l" rtl="0">
              <a:lnSpc>
                <a:spcPct val="100000"/>
              </a:lnSpc>
              <a:spcBef>
                <a:spcPts val="600"/>
              </a:spcBef>
              <a:spcAft>
                <a:spcPts val="0"/>
              </a:spcAft>
              <a:buClr>
                <a:schemeClr val="dk2"/>
              </a:buClr>
              <a:buSzPct val="100000"/>
              <a:buFont typeface="Arial"/>
              <a:buChar char="●"/>
            </a:pPr>
            <a:r>
              <a:rPr lang="en" dirty="0"/>
              <a:t>Build bandpass filter from 0.05 - 150 Hz</a:t>
            </a:r>
          </a:p>
          <a:p>
            <a:pPr marL="457200" marR="0" lvl="0" indent="-419100" algn="l" rtl="0">
              <a:lnSpc>
                <a:spcPct val="100000"/>
              </a:lnSpc>
              <a:spcBef>
                <a:spcPts val="600"/>
              </a:spcBef>
              <a:spcAft>
                <a:spcPts val="0"/>
              </a:spcAft>
              <a:buClr>
                <a:schemeClr val="dk2"/>
              </a:buClr>
              <a:buSzPct val="100000"/>
              <a:buFont typeface="Arial"/>
              <a:buChar char="●"/>
            </a:pPr>
            <a:r>
              <a:rPr lang="en" dirty="0"/>
              <a:t>Android device must support Bluetooth</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Actual Product Price</a:t>
            </a:r>
          </a:p>
        </p:txBody>
      </p:sp>
      <p:sp>
        <p:nvSpPr>
          <p:cNvPr id="292" name="Shape 292"/>
          <p:cNvSpPr txBox="1">
            <a:spLocks noGrp="1"/>
          </p:cNvSpPr>
          <p:nvPr>
            <p:ph type="body" idx="1"/>
          </p:nvPr>
        </p:nvSpPr>
        <p:spPr>
          <a:xfrm>
            <a:off x="613800" y="5956925"/>
            <a:ext cx="8072999" cy="774300"/>
          </a:xfrm>
          <a:prstGeom prst="rect">
            <a:avLst/>
          </a:prstGeom>
        </p:spPr>
        <p:txBody>
          <a:bodyPr lIns="91425" tIns="91425" rIns="91425" bIns="91425" anchor="t" anchorCtr="0">
            <a:noAutofit/>
          </a:bodyPr>
          <a:lstStyle/>
          <a:p>
            <a:pPr rtl="0">
              <a:spcBef>
                <a:spcPts val="0"/>
              </a:spcBef>
              <a:buNone/>
            </a:pPr>
            <a:r>
              <a:rPr lang="en"/>
              <a:t>Already have Android device for testing</a:t>
            </a:r>
          </a:p>
          <a:p>
            <a:pPr>
              <a:spcBef>
                <a:spcPts val="0"/>
              </a:spcBef>
              <a:buNone/>
            </a:pPr>
            <a:r>
              <a:rPr lang="en"/>
              <a:t> </a:t>
            </a:r>
          </a:p>
        </p:txBody>
      </p:sp>
      <p:graphicFrame>
        <p:nvGraphicFramePr>
          <p:cNvPr id="293" name="Shape 293"/>
          <p:cNvGraphicFramePr/>
          <p:nvPr>
            <p:extLst>
              <p:ext uri="{D42A27DB-BD31-4B8C-83A1-F6EECF244321}">
                <p14:modId xmlns="" xmlns:p14="http://schemas.microsoft.com/office/powerpoint/2010/main" val="1082699665"/>
              </p:ext>
            </p:extLst>
          </p:nvPr>
        </p:nvGraphicFramePr>
        <p:xfrm>
          <a:off x="1068575" y="1417659"/>
          <a:ext cx="7006850" cy="4114530"/>
        </p:xfrm>
        <a:graphic>
          <a:graphicData uri="http://schemas.openxmlformats.org/drawingml/2006/table">
            <a:tbl>
              <a:tblPr>
                <a:noFill/>
                <a:tableStyleId>{99D1F660-3B0F-40F0-ACFE-8CE801BD3398}</a:tableStyleId>
              </a:tblPr>
              <a:tblGrid>
                <a:gridCol w="3503425"/>
                <a:gridCol w="3503425"/>
              </a:tblGrid>
              <a:tr h="371775">
                <a:tc>
                  <a:txBody>
                    <a:bodyPr/>
                    <a:lstStyle/>
                    <a:p>
                      <a:pPr lvl="0" rtl="0">
                        <a:spcBef>
                          <a:spcPts val="0"/>
                        </a:spcBef>
                        <a:buNone/>
                      </a:pPr>
                      <a:r>
                        <a:rPr lang="en" sz="1800" b="1" dirty="0">
                          <a:solidFill>
                            <a:srgbClr val="000000"/>
                          </a:solidFill>
                        </a:rPr>
                        <a:t>ITEM</a:t>
                      </a:r>
                    </a:p>
                  </a:txBody>
                  <a:tcPr marL="91425" marR="91425" marT="91425" marB="91425"/>
                </a:tc>
                <a:tc>
                  <a:txBody>
                    <a:bodyPr/>
                    <a:lstStyle/>
                    <a:p>
                      <a:pPr lvl="0" rtl="0">
                        <a:spcBef>
                          <a:spcPts val="0"/>
                        </a:spcBef>
                        <a:buNone/>
                      </a:pPr>
                      <a:r>
                        <a:rPr lang="en" sz="1800" b="1">
                          <a:solidFill>
                            <a:srgbClr val="000000"/>
                          </a:solidFill>
                        </a:rPr>
                        <a:t>PRICE</a:t>
                      </a:r>
                    </a:p>
                  </a:txBody>
                  <a:tcPr marL="91425" marR="91425" marT="91425" marB="91425"/>
                </a:tc>
              </a:tr>
              <a:tr h="371775">
                <a:tc>
                  <a:txBody>
                    <a:bodyPr/>
                    <a:lstStyle/>
                    <a:p>
                      <a:pPr lvl="0" rtl="0">
                        <a:spcBef>
                          <a:spcPts val="0"/>
                        </a:spcBef>
                        <a:buNone/>
                      </a:pPr>
                      <a:r>
                        <a:rPr lang="en" sz="1800">
                          <a:solidFill>
                            <a:srgbClr val="000000"/>
                          </a:solidFill>
                        </a:rPr>
                        <a:t>Electrodes</a:t>
                      </a:r>
                    </a:p>
                  </a:txBody>
                  <a:tcPr marL="91425" marR="91425" marT="91425" marB="91425"/>
                </a:tc>
                <a:tc>
                  <a:txBody>
                    <a:bodyPr/>
                    <a:lstStyle/>
                    <a:p>
                      <a:pPr lvl="0" rtl="0">
                        <a:spcBef>
                          <a:spcPts val="0"/>
                        </a:spcBef>
                        <a:buNone/>
                      </a:pPr>
                      <a:r>
                        <a:rPr lang="en" sz="1800">
                          <a:solidFill>
                            <a:srgbClr val="000000"/>
                          </a:solidFill>
                        </a:rPr>
                        <a:t>$7.89</a:t>
                      </a:r>
                    </a:p>
                  </a:txBody>
                  <a:tcPr marL="91425" marR="91425" marT="91425" marB="91425"/>
                </a:tc>
              </a:tr>
              <a:tr h="371775">
                <a:tc>
                  <a:txBody>
                    <a:bodyPr/>
                    <a:lstStyle/>
                    <a:p>
                      <a:pPr lvl="0" rtl="0">
                        <a:spcBef>
                          <a:spcPts val="0"/>
                        </a:spcBef>
                        <a:buNone/>
                      </a:pPr>
                      <a:r>
                        <a:rPr lang="en" sz="1800">
                          <a:solidFill>
                            <a:srgbClr val="000000"/>
                          </a:solidFill>
                        </a:rPr>
                        <a:t>MCU</a:t>
                      </a:r>
                    </a:p>
                  </a:txBody>
                  <a:tcPr marL="91425" marR="91425" marT="91425" marB="91425"/>
                </a:tc>
                <a:tc>
                  <a:txBody>
                    <a:bodyPr/>
                    <a:lstStyle/>
                    <a:p>
                      <a:pPr lvl="0" rtl="0">
                        <a:spcBef>
                          <a:spcPts val="0"/>
                        </a:spcBef>
                        <a:buNone/>
                      </a:pPr>
                      <a:r>
                        <a:rPr lang="en" sz="1800">
                          <a:solidFill>
                            <a:srgbClr val="000000"/>
                          </a:solidFill>
                        </a:rPr>
                        <a:t>$5.98</a:t>
                      </a:r>
                    </a:p>
                  </a:txBody>
                  <a:tcPr marL="91425" marR="91425" marT="91425" marB="91425"/>
                </a:tc>
              </a:tr>
              <a:tr h="371775">
                <a:tc>
                  <a:txBody>
                    <a:bodyPr/>
                    <a:lstStyle/>
                    <a:p>
                      <a:pPr lvl="0" rtl="0">
                        <a:spcBef>
                          <a:spcPts val="0"/>
                        </a:spcBef>
                        <a:buNone/>
                      </a:pPr>
                      <a:r>
                        <a:rPr lang="en" sz="1800">
                          <a:solidFill>
                            <a:srgbClr val="000000"/>
                          </a:solidFill>
                        </a:rPr>
                        <a:t>INA128</a:t>
                      </a:r>
                    </a:p>
                  </a:txBody>
                  <a:tcPr marL="91425" marR="91425" marT="91425" marB="91425"/>
                </a:tc>
                <a:tc>
                  <a:txBody>
                    <a:bodyPr/>
                    <a:lstStyle/>
                    <a:p>
                      <a:pPr lvl="0" rtl="0">
                        <a:spcBef>
                          <a:spcPts val="0"/>
                        </a:spcBef>
                        <a:buNone/>
                      </a:pPr>
                      <a:r>
                        <a:rPr lang="en" sz="1800">
                          <a:solidFill>
                            <a:srgbClr val="000000"/>
                          </a:solidFill>
                        </a:rPr>
                        <a:t>$13.00</a:t>
                      </a:r>
                    </a:p>
                  </a:txBody>
                  <a:tcPr marL="91425" marR="91425" marT="91425" marB="91425"/>
                </a:tc>
              </a:tr>
              <a:tr h="371775">
                <a:tc>
                  <a:txBody>
                    <a:bodyPr/>
                    <a:lstStyle/>
                    <a:p>
                      <a:pPr lvl="0" rtl="0">
                        <a:spcBef>
                          <a:spcPts val="0"/>
                        </a:spcBef>
                        <a:buNone/>
                      </a:pPr>
                      <a:r>
                        <a:rPr lang="en" sz="1800">
                          <a:solidFill>
                            <a:srgbClr val="000000"/>
                          </a:solidFill>
                        </a:rPr>
                        <a:t>TL084</a:t>
                      </a:r>
                    </a:p>
                  </a:txBody>
                  <a:tcPr marL="91425" marR="91425" marT="91425" marB="91425"/>
                </a:tc>
                <a:tc>
                  <a:txBody>
                    <a:bodyPr/>
                    <a:lstStyle/>
                    <a:p>
                      <a:pPr lvl="0" rtl="0">
                        <a:spcBef>
                          <a:spcPts val="0"/>
                        </a:spcBef>
                        <a:buNone/>
                      </a:pPr>
                      <a:r>
                        <a:rPr lang="en" sz="1800">
                          <a:solidFill>
                            <a:srgbClr val="000000"/>
                          </a:solidFill>
                        </a:rPr>
                        <a:t>$6.31</a:t>
                      </a:r>
                    </a:p>
                  </a:txBody>
                  <a:tcPr marL="91425" marR="91425" marT="91425" marB="91425"/>
                </a:tc>
              </a:tr>
              <a:tr h="374375">
                <a:tc>
                  <a:txBody>
                    <a:bodyPr/>
                    <a:lstStyle/>
                    <a:p>
                      <a:pPr rtl="0">
                        <a:spcBef>
                          <a:spcPts val="0"/>
                        </a:spcBef>
                        <a:buNone/>
                      </a:pPr>
                      <a:r>
                        <a:rPr lang="en" sz="1800">
                          <a:solidFill>
                            <a:srgbClr val="000000"/>
                          </a:solidFill>
                        </a:rPr>
                        <a:t>LCD display</a:t>
                      </a:r>
                    </a:p>
                  </a:txBody>
                  <a:tcPr marL="91425" marR="91425" marT="91425" marB="91425"/>
                </a:tc>
                <a:tc>
                  <a:txBody>
                    <a:bodyPr/>
                    <a:lstStyle/>
                    <a:p>
                      <a:pPr rtl="0">
                        <a:spcBef>
                          <a:spcPts val="0"/>
                        </a:spcBef>
                        <a:buNone/>
                      </a:pPr>
                      <a:r>
                        <a:rPr lang="en" sz="1800">
                          <a:solidFill>
                            <a:srgbClr val="000000"/>
                          </a:solidFill>
                        </a:rPr>
                        <a:t>$6.90</a:t>
                      </a:r>
                    </a:p>
                  </a:txBody>
                  <a:tcPr marL="91425" marR="91425" marT="91425" marB="91425"/>
                </a:tc>
              </a:tr>
              <a:tr h="374375">
                <a:tc>
                  <a:txBody>
                    <a:bodyPr/>
                    <a:lstStyle/>
                    <a:p>
                      <a:pPr rtl="0">
                        <a:spcBef>
                          <a:spcPts val="0"/>
                        </a:spcBef>
                        <a:buNone/>
                      </a:pPr>
                      <a:r>
                        <a:rPr lang="en" sz="1800">
                          <a:solidFill>
                            <a:srgbClr val="000000"/>
                          </a:solidFill>
                        </a:rPr>
                        <a:t>Miscellaneous </a:t>
                      </a:r>
                    </a:p>
                  </a:txBody>
                  <a:tcPr marL="91425" marR="91425" marT="91425" marB="91425"/>
                </a:tc>
                <a:tc>
                  <a:txBody>
                    <a:bodyPr/>
                    <a:lstStyle/>
                    <a:p>
                      <a:pPr rtl="0">
                        <a:spcBef>
                          <a:spcPts val="0"/>
                        </a:spcBef>
                        <a:buNone/>
                      </a:pPr>
                      <a:r>
                        <a:rPr lang="en" sz="1800">
                          <a:solidFill>
                            <a:srgbClr val="000000"/>
                          </a:solidFill>
                        </a:rPr>
                        <a:t>$25.00</a:t>
                      </a:r>
                    </a:p>
                  </a:txBody>
                  <a:tcPr marL="91425" marR="91425" marT="91425" marB="91425"/>
                </a:tc>
              </a:tr>
              <a:tr h="374375">
                <a:tc>
                  <a:txBody>
                    <a:bodyPr/>
                    <a:lstStyle/>
                    <a:p>
                      <a:pPr rtl="0">
                        <a:spcBef>
                          <a:spcPts val="0"/>
                        </a:spcBef>
                        <a:buNone/>
                      </a:pPr>
                      <a:r>
                        <a:rPr lang="en" sz="1800">
                          <a:solidFill>
                            <a:srgbClr val="000000"/>
                          </a:solidFill>
                        </a:rPr>
                        <a:t>PCB</a:t>
                      </a:r>
                    </a:p>
                  </a:txBody>
                  <a:tcPr marL="91425" marR="91425" marT="91425" marB="91425"/>
                </a:tc>
                <a:tc>
                  <a:txBody>
                    <a:bodyPr/>
                    <a:lstStyle/>
                    <a:p>
                      <a:pPr rtl="0">
                        <a:spcBef>
                          <a:spcPts val="0"/>
                        </a:spcBef>
                        <a:buNone/>
                      </a:pPr>
                      <a:r>
                        <a:rPr lang="en" sz="1800">
                          <a:solidFill>
                            <a:srgbClr val="000000"/>
                          </a:solidFill>
                        </a:rPr>
                        <a:t>$68.70</a:t>
                      </a:r>
                    </a:p>
                  </a:txBody>
                  <a:tcPr marL="91425" marR="91425" marT="91425" marB="91425"/>
                </a:tc>
              </a:tr>
              <a:tr h="374375">
                <a:tc>
                  <a:txBody>
                    <a:bodyPr/>
                    <a:lstStyle/>
                    <a:p>
                      <a:pPr rtl="0">
                        <a:spcBef>
                          <a:spcPts val="0"/>
                        </a:spcBef>
                        <a:buNone/>
                      </a:pPr>
                      <a:r>
                        <a:rPr lang="en" sz="1800">
                          <a:solidFill>
                            <a:srgbClr val="000000"/>
                          </a:solidFill>
                        </a:rPr>
                        <a:t>Total</a:t>
                      </a:r>
                    </a:p>
                  </a:txBody>
                  <a:tcPr marL="91425" marR="91425" marT="91425" marB="91425"/>
                </a:tc>
                <a:tc>
                  <a:txBody>
                    <a:bodyPr/>
                    <a:lstStyle/>
                    <a:p>
                      <a:pPr rtl="0">
                        <a:spcBef>
                          <a:spcPts val="0"/>
                        </a:spcBef>
                        <a:buNone/>
                      </a:pPr>
                      <a:r>
                        <a:rPr lang="en" sz="1800" dirty="0">
                          <a:solidFill>
                            <a:srgbClr val="000000"/>
                          </a:solidFill>
                        </a:rPr>
                        <a:t>$110.65</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Group Responsibilities</a:t>
            </a:r>
          </a:p>
        </p:txBody>
      </p:sp>
      <p:graphicFrame>
        <p:nvGraphicFramePr>
          <p:cNvPr id="299" name="Shape 299"/>
          <p:cNvGraphicFramePr/>
          <p:nvPr>
            <p:extLst>
              <p:ext uri="{D42A27DB-BD31-4B8C-83A1-F6EECF244321}">
                <p14:modId xmlns="" xmlns:p14="http://schemas.microsoft.com/office/powerpoint/2010/main" val="1805412372"/>
              </p:ext>
            </p:extLst>
          </p:nvPr>
        </p:nvGraphicFramePr>
        <p:xfrm>
          <a:off x="1270362" y="2034850"/>
          <a:ext cx="6603250" cy="3425648"/>
        </p:xfrm>
        <a:graphic>
          <a:graphicData uri="http://schemas.openxmlformats.org/drawingml/2006/table">
            <a:tbl>
              <a:tblPr>
                <a:noFill/>
                <a:tableStyleId>{B29A795C-7B1A-4F9A-99C9-469CA3B382B7}</a:tableStyleId>
              </a:tblPr>
              <a:tblGrid>
                <a:gridCol w="1540700"/>
                <a:gridCol w="1169475"/>
                <a:gridCol w="1280675"/>
                <a:gridCol w="1148225"/>
                <a:gridCol w="1464175"/>
              </a:tblGrid>
              <a:tr h="715675">
                <a:tc>
                  <a:txBody>
                    <a:bodyPr/>
                    <a:lstStyle/>
                    <a:p>
                      <a:pPr lvl="0" algn="ctr" rtl="0">
                        <a:lnSpc>
                          <a:spcPct val="115000"/>
                        </a:lnSpc>
                        <a:spcBef>
                          <a:spcPts val="0"/>
                        </a:spcBef>
                        <a:buNone/>
                      </a:pPr>
                      <a:r>
                        <a:rPr lang="en" b="0" dirty="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Jeffrey Frye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Jonathan Gibson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Michael Sun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Jay Wang</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425">
                <a:tc>
                  <a:txBody>
                    <a:bodyPr/>
                    <a:lstStyle/>
                    <a:p>
                      <a:pPr lvl="0" algn="ctr" rtl="0">
                        <a:lnSpc>
                          <a:spcPct val="115000"/>
                        </a:lnSpc>
                        <a:spcBef>
                          <a:spcPts val="0"/>
                        </a:spcBef>
                        <a:buNone/>
                      </a:pPr>
                      <a:r>
                        <a:rPr lang="en" b="0">
                          <a:solidFill>
                            <a:srgbClr val="000000"/>
                          </a:solidFill>
                        </a:rPr>
                        <a:t>Heart Rate Simulator</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91550">
                <a:tc>
                  <a:txBody>
                    <a:bodyPr/>
                    <a:lstStyle/>
                    <a:p>
                      <a:pPr lvl="0" algn="ctr" rtl="0">
                        <a:lnSpc>
                          <a:spcPct val="115000"/>
                        </a:lnSpc>
                        <a:spcBef>
                          <a:spcPts val="0"/>
                        </a:spcBef>
                        <a:buNone/>
                      </a:pPr>
                      <a:r>
                        <a:rPr lang="en" b="0">
                          <a:solidFill>
                            <a:srgbClr val="000000"/>
                          </a:solidFill>
                        </a:rPr>
                        <a:t>ECG Sensor</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425">
                <a:tc>
                  <a:txBody>
                    <a:bodyPr/>
                    <a:lstStyle/>
                    <a:p>
                      <a:pPr lvl="0" algn="ctr" rtl="0">
                        <a:lnSpc>
                          <a:spcPct val="115000"/>
                        </a:lnSpc>
                        <a:spcBef>
                          <a:spcPts val="0"/>
                        </a:spcBef>
                        <a:buNone/>
                      </a:pPr>
                      <a:r>
                        <a:rPr lang="en" b="0">
                          <a:solidFill>
                            <a:srgbClr val="000000"/>
                          </a:solidFill>
                        </a:rPr>
                        <a:t>Power System</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b="0">
                        <a:solidFill>
                          <a:srgbClr val="000000"/>
                        </a:solidFill>
                      </a:endParaRP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3725">
                <a:tc>
                  <a:txBody>
                    <a:bodyPr/>
                    <a:lstStyle/>
                    <a:p>
                      <a:pPr lvl="0" algn="ctr" rtl="0">
                        <a:lnSpc>
                          <a:spcPct val="115000"/>
                        </a:lnSpc>
                        <a:spcBef>
                          <a:spcPts val="0"/>
                        </a:spcBef>
                        <a:buNone/>
                      </a:pPr>
                      <a:r>
                        <a:rPr lang="en" b="0">
                          <a:solidFill>
                            <a:srgbClr val="000000"/>
                          </a:solidFill>
                        </a:rPr>
                        <a:t>Bluetooth Communication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500">
                <a:tc>
                  <a:txBody>
                    <a:bodyPr/>
                    <a:lstStyle/>
                    <a:p>
                      <a:pPr lvl="0" algn="ctr" rtl="0">
                        <a:lnSpc>
                          <a:spcPct val="115000"/>
                        </a:lnSpc>
                        <a:spcBef>
                          <a:spcPts val="0"/>
                        </a:spcBef>
                        <a:buNone/>
                      </a:pPr>
                      <a:r>
                        <a:rPr lang="en" b="0">
                          <a:solidFill>
                            <a:srgbClr val="000000"/>
                          </a:solidFill>
                        </a:rPr>
                        <a:t>Android Application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a:solidFill>
                            <a:srgbClr val="000000"/>
                          </a:solidFill>
                        </a:rPr>
                        <a: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0" dirty="0">
                          <a:solidFill>
                            <a:srgbClr val="000000"/>
                          </a:solidFill>
                        </a:rPr>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300" name="Shape 300"/>
          <p:cNvSpPr txBox="1"/>
          <p:nvPr/>
        </p:nvSpPr>
        <p:spPr>
          <a:xfrm>
            <a:off x="1380950" y="5865575"/>
            <a:ext cx="6492600" cy="749099"/>
          </a:xfrm>
          <a:prstGeom prst="rect">
            <a:avLst/>
          </a:prstGeom>
          <a:noFill/>
          <a:ln>
            <a:noFill/>
          </a:ln>
        </p:spPr>
        <p:txBody>
          <a:bodyPr lIns="91425" tIns="91425" rIns="91425" bIns="91425" anchor="t" anchorCtr="0">
            <a:noAutofit/>
          </a:bodyPr>
          <a:lstStyle/>
          <a:p>
            <a:pPr rtl="0">
              <a:spcBef>
                <a:spcPts val="0"/>
              </a:spcBef>
              <a:buNone/>
            </a:pPr>
            <a:r>
              <a:rPr lang="en"/>
              <a:t>■ - Main Responsibility</a:t>
            </a:r>
          </a:p>
          <a:p>
            <a:pPr>
              <a:spcBef>
                <a:spcPts val="0"/>
              </a:spcBef>
              <a:buNone/>
            </a:pPr>
            <a:r>
              <a:rPr lang="en"/>
              <a:t>□ - Partial Responsibility</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Overall Block Diagram</a:t>
            </a:r>
          </a:p>
        </p:txBody>
      </p:sp>
      <p:pic>
        <p:nvPicPr>
          <p:cNvPr id="70" name="Shape 70"/>
          <p:cNvPicPr preferRelativeResize="0"/>
          <p:nvPr/>
        </p:nvPicPr>
        <p:blipFill>
          <a:blip r:embed="rId3">
            <a:alphaModFix/>
          </a:blip>
          <a:stretch>
            <a:fillRect/>
          </a:stretch>
        </p:blipFill>
        <p:spPr>
          <a:xfrm>
            <a:off x="1555837" y="1417650"/>
            <a:ext cx="6032328" cy="51601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Heart Rate Simulator</a:t>
            </a:r>
          </a:p>
        </p:txBody>
      </p:sp>
      <p:sp>
        <p:nvSpPr>
          <p:cNvPr id="76" name="Shape 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Simulate an actual heart signal</a:t>
            </a:r>
          </a:p>
          <a:p>
            <a:pPr marL="457200" lvl="0" indent="-419100" rtl="0">
              <a:spcBef>
                <a:spcPts val="0"/>
              </a:spcBef>
              <a:buClr>
                <a:schemeClr val="dk2"/>
              </a:buClr>
              <a:buSzPct val="100000"/>
              <a:buFont typeface="Arial"/>
              <a:buChar char="●"/>
            </a:pPr>
            <a:r>
              <a:rPr lang="en"/>
              <a:t>Read in data files from an online database</a:t>
            </a:r>
          </a:p>
          <a:p>
            <a:pPr marL="457200" lvl="0" indent="-419100">
              <a:spcBef>
                <a:spcPts val="0"/>
              </a:spcBef>
              <a:buClr>
                <a:schemeClr val="dk2"/>
              </a:buClr>
              <a:buSzPct val="100000"/>
              <a:buFont typeface="Arial"/>
              <a:buChar char="●"/>
            </a:pPr>
            <a:r>
              <a:rPr lang="en"/>
              <a:t>Output an authentic heart rate signal to the next subsystem to be read</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spcBef>
                <a:spcPts val="600"/>
              </a:spcBef>
              <a:buClr>
                <a:schemeClr val="dk1"/>
              </a:buClr>
              <a:buSzPct val="36666"/>
              <a:buFont typeface="Arial"/>
              <a:buNone/>
            </a:pPr>
            <a:r>
              <a:rPr lang="en" sz="3000" b="0"/>
              <a:t>Block Diagram</a:t>
            </a:r>
          </a:p>
          <a:p>
            <a:pPr algn="ctr">
              <a:spcBef>
                <a:spcPts val="0"/>
              </a:spcBef>
              <a:buNone/>
            </a:pPr>
            <a:r>
              <a:rPr lang="en"/>
              <a:t>Heart Rate Simulator</a:t>
            </a:r>
          </a:p>
        </p:txBody>
      </p:sp>
      <p:pic>
        <p:nvPicPr>
          <p:cNvPr id="82" name="Shape 82"/>
          <p:cNvPicPr preferRelativeResize="0"/>
          <p:nvPr/>
        </p:nvPicPr>
        <p:blipFill>
          <a:blip r:embed="rId3">
            <a:alphaModFix/>
          </a:blip>
          <a:stretch>
            <a:fillRect/>
          </a:stretch>
        </p:blipFill>
        <p:spPr>
          <a:xfrm>
            <a:off x="1517221" y="1417650"/>
            <a:ext cx="6109548" cy="4896273"/>
          </a:xfrm>
          <a:prstGeom prst="rect">
            <a:avLst/>
          </a:prstGeom>
          <a:noFill/>
          <a:ln>
            <a:noFill/>
          </a:ln>
        </p:spPr>
      </p:pic>
      <p:pic>
        <p:nvPicPr>
          <p:cNvPr id="83" name="Shape 83"/>
          <p:cNvPicPr preferRelativeResize="0"/>
          <p:nvPr/>
        </p:nvPicPr>
        <p:blipFill>
          <a:blip r:embed="rId4">
            <a:alphaModFix/>
          </a:blip>
          <a:stretch>
            <a:fillRect/>
          </a:stretch>
        </p:blipFill>
        <p:spPr>
          <a:xfrm>
            <a:off x="1607475" y="1462175"/>
            <a:ext cx="5929051" cy="4807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MIT/BIH Data</a:t>
            </a:r>
          </a:p>
        </p:txBody>
      </p:sp>
      <p:sp>
        <p:nvSpPr>
          <p:cNvPr id="89" name="Shape 8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PhysioBank - online source with various different databases all available for free.</a:t>
            </a:r>
          </a:p>
          <a:p>
            <a:pPr marL="457200" lvl="0" indent="-381000" rtl="0">
              <a:spcBef>
                <a:spcPts val="0"/>
              </a:spcBef>
              <a:buClr>
                <a:schemeClr val="dk2"/>
              </a:buClr>
              <a:buSzPct val="100000"/>
              <a:buFont typeface="Arial"/>
              <a:buChar char="●"/>
            </a:pPr>
            <a:r>
              <a:rPr lang="en" sz="2400"/>
              <a:t>Data can be viewed as a text document for our use.</a:t>
            </a:r>
          </a:p>
          <a:p>
            <a:pPr marL="457200" lvl="0" indent="-381000" rtl="0">
              <a:spcBef>
                <a:spcPts val="0"/>
              </a:spcBef>
              <a:buClr>
                <a:schemeClr val="dk2"/>
              </a:buClr>
              <a:buSzPct val="100000"/>
              <a:buFont typeface="Arial"/>
              <a:buChar char="●"/>
            </a:pPr>
            <a:r>
              <a:rPr lang="en" sz="2400"/>
              <a:t>Three signals chosen from:</a:t>
            </a:r>
          </a:p>
          <a:p>
            <a:pPr marL="914400" lvl="1" indent="-381000" rtl="0">
              <a:spcBef>
                <a:spcPts val="0"/>
              </a:spcBef>
              <a:buClr>
                <a:schemeClr val="dk2"/>
              </a:buClr>
              <a:buSzPct val="80000"/>
              <a:buFont typeface="Courier New"/>
              <a:buChar char="o"/>
            </a:pPr>
            <a:r>
              <a:rPr lang="en"/>
              <a:t>Normal Sinus Rhythm, Arrhythmia, and QT Databases</a:t>
            </a:r>
          </a:p>
        </p:txBody>
      </p:sp>
      <p:pic>
        <p:nvPicPr>
          <p:cNvPr id="90" name="Shape 90"/>
          <p:cNvPicPr preferRelativeResize="0"/>
          <p:nvPr/>
        </p:nvPicPr>
        <p:blipFill>
          <a:blip r:embed="rId3">
            <a:alphaModFix/>
          </a:blip>
          <a:stretch>
            <a:fillRect/>
          </a:stretch>
        </p:blipFill>
        <p:spPr>
          <a:xfrm>
            <a:off x="1082050" y="4441000"/>
            <a:ext cx="6979900" cy="21268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Microcontroller </a:t>
            </a:r>
          </a:p>
        </p:txBody>
      </p:sp>
      <p:sp>
        <p:nvSpPr>
          <p:cNvPr id="96" name="Shape 9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a:spcBef>
                <a:spcPts val="0"/>
              </a:spcBef>
              <a:buClr>
                <a:schemeClr val="dk2"/>
              </a:buClr>
              <a:buSzPct val="100000"/>
              <a:buFont typeface="Arial"/>
              <a:buChar char="●"/>
            </a:pPr>
            <a:r>
              <a:rPr lang="en"/>
              <a:t>MSP430G2553, used in Launchpad</a:t>
            </a:r>
          </a:p>
        </p:txBody>
      </p:sp>
      <p:graphicFrame>
        <p:nvGraphicFramePr>
          <p:cNvPr id="97" name="Shape 97"/>
          <p:cNvGraphicFramePr/>
          <p:nvPr>
            <p:extLst>
              <p:ext uri="{D42A27DB-BD31-4B8C-83A1-F6EECF244321}">
                <p14:modId xmlns="" xmlns:p14="http://schemas.microsoft.com/office/powerpoint/2010/main" val="1062391386"/>
              </p:ext>
            </p:extLst>
          </p:nvPr>
        </p:nvGraphicFramePr>
        <p:xfrm>
          <a:off x="863012" y="2502450"/>
          <a:ext cx="5476875" cy="2595880"/>
        </p:xfrm>
        <a:graphic>
          <a:graphicData uri="http://schemas.openxmlformats.org/drawingml/2006/table">
            <a:tbl>
              <a:tblPr>
                <a:noFill/>
                <a:tableStyleId>{E2833B65-13E7-4A22-9FC4-C8618AA9F35B}</a:tableStyleId>
              </a:tblPr>
              <a:tblGrid>
                <a:gridCol w="2752725"/>
                <a:gridCol w="2724150"/>
              </a:tblGrid>
              <a:tr h="295275">
                <a:tc>
                  <a:txBody>
                    <a:bodyPr/>
                    <a:lstStyle/>
                    <a:p>
                      <a:pPr lvl="0" rtl="0">
                        <a:spcBef>
                          <a:spcPts val="0"/>
                        </a:spcBef>
                        <a:buNone/>
                      </a:pPr>
                      <a:r>
                        <a:rPr lang="en" dirty="0">
                          <a:solidFill>
                            <a:srgbClr val="000000"/>
                          </a:solidFill>
                        </a:rPr>
                        <a:t>CPU speed</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Up to 16 MHz</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dirty="0">
                          <a:solidFill>
                            <a:srgbClr val="000000"/>
                          </a:solidFill>
                        </a:rPr>
                        <a:t>Flash Memory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16 KB</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a:solidFill>
                            <a:srgbClr val="000000"/>
                          </a:solidFill>
                        </a:rPr>
                        <a:t>Analog to Digital Converter (ADC)</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8 channel, 10-bit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a:solidFill>
                            <a:srgbClr val="000000"/>
                          </a:solidFill>
                        </a:rPr>
                        <a:t>Random Access Memory (RAM)</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512 B</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a:solidFill>
                            <a:srgbClr val="000000"/>
                          </a:solidFill>
                        </a:rPr>
                        <a:t>Communication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Up to 1 I2C, 2 SPI, 1 UART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a:solidFill>
                            <a:srgbClr val="000000"/>
                          </a:solidFill>
                        </a:rPr>
                        <a:t>Pins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rgbClr val="000000"/>
                          </a:solidFill>
                        </a:rPr>
                        <a:t>20 pins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a:solidFill>
                            <a:srgbClr val="000000"/>
                          </a:solidFill>
                        </a:rPr>
                        <a:t>Timers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dirty="0">
                          <a:solidFill>
                            <a:srgbClr val="000000"/>
                          </a:solidFill>
                        </a:rPr>
                        <a:t>2 16-bit Timers</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pic>
        <p:nvPicPr>
          <p:cNvPr id="98" name="Shape 98"/>
          <p:cNvPicPr preferRelativeResize="0"/>
          <p:nvPr/>
        </p:nvPicPr>
        <p:blipFill>
          <a:blip r:embed="rId3">
            <a:alphaModFix/>
          </a:blip>
          <a:stretch>
            <a:fillRect/>
          </a:stretch>
        </p:blipFill>
        <p:spPr>
          <a:xfrm>
            <a:off x="6339900" y="4815550"/>
            <a:ext cx="2346900" cy="1752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3720</Words>
  <Application>Microsoft Office PowerPoint</Application>
  <PresentationFormat>On-screen Show (4:3)</PresentationFormat>
  <Paragraphs>372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western</vt:lpstr>
      <vt:lpstr>Android Electro Cardio Monitor</vt:lpstr>
      <vt:lpstr>Project Motivation</vt:lpstr>
      <vt:lpstr>Project Goals and Objectives</vt:lpstr>
      <vt:lpstr>Specifications</vt:lpstr>
      <vt:lpstr>Overall Block Diagram</vt:lpstr>
      <vt:lpstr>Heart Rate Simulator</vt:lpstr>
      <vt:lpstr>Block Diagram Heart Rate Simulator</vt:lpstr>
      <vt:lpstr>MIT/BIH Data</vt:lpstr>
      <vt:lpstr>Microcontroller </vt:lpstr>
      <vt:lpstr>Push Buttons</vt:lpstr>
      <vt:lpstr>LCD Screen</vt:lpstr>
      <vt:lpstr>Pulse Width Modulation</vt:lpstr>
      <vt:lpstr>External Storage</vt:lpstr>
      <vt:lpstr>Heart Rate Simulator PCB Layout</vt:lpstr>
      <vt:lpstr>Analog-Front Design</vt:lpstr>
      <vt:lpstr>Block Diagram Analog Front End Circuit</vt:lpstr>
      <vt:lpstr>ECG Signal</vt:lpstr>
      <vt:lpstr>ECG signal Spectrum</vt:lpstr>
      <vt:lpstr>Stage 1- Instrumentation Amplifier</vt:lpstr>
      <vt:lpstr>Stage 2- Low Pass Filter</vt:lpstr>
      <vt:lpstr>Stage 3- High Pass Filter</vt:lpstr>
      <vt:lpstr>Stage 4- Notch Filter</vt:lpstr>
      <vt:lpstr>Notch Filter Frequency Response</vt:lpstr>
      <vt:lpstr>Stage 5- Unity Gain Amplifier</vt:lpstr>
      <vt:lpstr>PCB Layout- Analog Front</vt:lpstr>
      <vt:lpstr>Analog to Digital Converter</vt:lpstr>
      <vt:lpstr>Atmel ATtiny85</vt:lpstr>
      <vt:lpstr>Digital Filter - Median Filter</vt:lpstr>
      <vt:lpstr>Filtering Signal</vt:lpstr>
      <vt:lpstr>Bluetooth Specification</vt:lpstr>
      <vt:lpstr>Microcontroller and Bluetooth PCB Schematics and Layout</vt:lpstr>
      <vt:lpstr>Power Management</vt:lpstr>
      <vt:lpstr>Power Block Diagram</vt:lpstr>
      <vt:lpstr>Mobile App Block Diagram</vt:lpstr>
      <vt:lpstr>GUI</vt:lpstr>
      <vt:lpstr>GUI</vt:lpstr>
      <vt:lpstr>Sending/Receiving Data</vt:lpstr>
      <vt:lpstr>GraphView</vt:lpstr>
      <vt:lpstr>Expenses</vt:lpstr>
      <vt:lpstr>Actual Product Price</vt:lpstr>
      <vt:lpstr>Group Responsibilities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Electro Cardio Monitor</dc:title>
  <dc:creator>Jay Wang</dc:creator>
  <cp:lastModifiedBy>Jeffrey</cp:lastModifiedBy>
  <cp:revision>14</cp:revision>
  <dcterms:modified xsi:type="dcterms:W3CDTF">2015-04-22T14:20:31Z</dcterms:modified>
</cp:coreProperties>
</file>